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0" r:id="rId1"/>
  </p:sldMasterIdLst>
  <p:notesMasterIdLst>
    <p:notesMasterId r:id="rId25"/>
  </p:notesMasterIdLst>
  <p:sldIdLst>
    <p:sldId id="256" r:id="rId2"/>
    <p:sldId id="257" r:id="rId3"/>
    <p:sldId id="258" r:id="rId4"/>
    <p:sldId id="259" r:id="rId5"/>
    <p:sldId id="260" r:id="rId6"/>
    <p:sldId id="261" r:id="rId7"/>
    <p:sldId id="262" r:id="rId8"/>
    <p:sldId id="263" r:id="rId9"/>
    <p:sldId id="279" r:id="rId10"/>
    <p:sldId id="280" r:id="rId11"/>
    <p:sldId id="278" r:id="rId12"/>
    <p:sldId id="277" r:id="rId13"/>
    <p:sldId id="276" r:id="rId14"/>
    <p:sldId id="266" r:id="rId15"/>
    <p:sldId id="265" r:id="rId16"/>
    <p:sldId id="267" r:id="rId17"/>
    <p:sldId id="268" r:id="rId18"/>
    <p:sldId id="269" r:id="rId19"/>
    <p:sldId id="271" r:id="rId20"/>
    <p:sldId id="272" r:id="rId21"/>
    <p:sldId id="275" r:id="rId22"/>
    <p:sldId id="273" r:id="rId23"/>
    <p:sldId id="274" r:id="rId24"/>
  </p:sldIdLst>
  <p:sldSz cx="9144000" cy="5143500" type="screen16x9"/>
  <p:notesSz cx="6858000" cy="9144000"/>
  <p:embeddedFontLst>
    <p:embeddedFont>
      <p:font typeface="Lato" panose="020B0604020202020204" charset="0"/>
      <p:regular r:id="rId26"/>
      <p:bold r:id="rId27"/>
      <p:italic r:id="rId28"/>
      <p:boldItalic r:id="rId29"/>
    </p:embeddedFont>
    <p:embeddedFont>
      <p:font typeface="Lato Hairline" panose="020B0604020202020204" charset="0"/>
      <p:regular r:id="rId30"/>
      <p:bold r:id="rId31"/>
      <p:italic r:id="rId32"/>
      <p:boldItalic r:id="rId33"/>
    </p:embeddedFont>
    <p:embeddedFont>
      <p:font typeface="Raleway" panose="020B0604020202020204" charset="0"/>
      <p:regular r:id="rId34"/>
      <p:bold r:id="rId35"/>
      <p:italic r:id="rId36"/>
      <p:boldItalic r:id="rId37"/>
    </p:embeddedFont>
    <p:embeddedFont>
      <p:font typeface="Calibri Light" panose="020F0302020204030204" pitchFamily="34" charset="0"/>
      <p:regular r:id="rId38"/>
      <p:italic r:id="rId39"/>
    </p:embeddedFont>
    <p:embeddedFont>
      <p:font typeface="Calibri" panose="020F0502020204030204" pitchFamily="34"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3773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21492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79492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58858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92776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633830-2244-49AE-BC4A-47F415C177C6}"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1194570"/>
      </p:ext>
    </p:extLst>
  </p:cSld>
  <p:clrMapOvr>
    <a:masterClrMapping/>
  </p:clrMapOvr>
  <p:hf sldNum="0"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202095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9373781"/>
      </p:ext>
    </p:extLst>
  </p:cSld>
  <p:clrMapOvr>
    <a:masterClrMapping/>
  </p:clrMapOvr>
  <p:hf sldNum="0"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rgbClr val="353535"/>
        </a:solidFill>
        <a:effectLst/>
      </p:bgPr>
    </p:bg>
    <p:spTree>
      <p:nvGrpSpPr>
        <p:cNvPr id="1" name="Shape 44"/>
        <p:cNvGrpSpPr/>
        <p:nvPr/>
      </p:nvGrpSpPr>
      <p:grpSpPr>
        <a:xfrm>
          <a:off x="0" y="0"/>
          <a:ext cx="0" cy="0"/>
          <a:chOff x="0" y="0"/>
          <a:chExt cx="0" cy="0"/>
        </a:xfrm>
      </p:grpSpPr>
      <p:sp>
        <p:nvSpPr>
          <p:cNvPr id="46" name="Shape 46"/>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47" name="Shape 4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84140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9393941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C633830-2244-49AE-BC4A-47F415C177C6}"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15036151"/>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296635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64510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32281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3274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06321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104516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3C633830-2244-49AE-BC4A-47F415C177C6}" type="datetimeFigureOut">
              <a:rPr lang="en-US" smtClean="0"/>
              <a:pPr/>
              <a:t>10/18/2018</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8846599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security.googleblog.com/2017/10/behind-masq-yet-more-dns-and-dhcp.html"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osquery.readthedocs.io/en/stable/installation/custom-packages/" TargetMode="External"/><Relationship Id="rId5" Type="http://schemas.openxmlformats.org/officeDocument/2006/relationships/hyperlink" Target="https://osquery.readthedocs.io/en/stable/development/windows-provisioning/"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hyperlink" Target="https://osquery.readthedocs.io/en/stable/"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hyperlink" Target="https://github.com/facebook/osquery" TargetMode="External"/><Relationship Id="rId5" Type="http://schemas.openxmlformats.org/officeDocument/2006/relationships/hyperlink" Target="http://osquery.io/"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wielgoszewski/doorman"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osquery.readthedocs.io/en/stable/"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hyperlink" Target="https://github.com/facebook/osquery" TargetMode="External"/><Relationship Id="rId5" Type="http://schemas.openxmlformats.org/officeDocument/2006/relationships/hyperlink" Target="http://osquery.io/"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ickets.puppet.com/browse/FACT"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sysdig.com/opensourc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osquery-slack.herokuapp.com/" TargetMode="External"/><Relationship Id="rId3" Type="http://schemas.openxmlformats.org/officeDocument/2006/relationships/image" Target="../media/image1.png"/><Relationship Id="rId7" Type="http://schemas.openxmlformats.org/officeDocument/2006/relationships/hyperlink" Target="https://github.com/facebook/osquery"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osquery.io/" TargetMode="External"/><Relationship Id="rId5" Type="http://schemas.openxmlformats.org/officeDocument/2006/relationships/hyperlink" Target="mailto:nigifabio@gmail.com"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igifabio/first-osquery"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osquery.readthedocs.io/en/stable/"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github.com/facebook/osquery" TargetMode="External"/><Relationship Id="rId5" Type="http://schemas.openxmlformats.org/officeDocument/2006/relationships/hyperlink" Target="http://osquery.io/"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github.com/facebook/osquery/releases" TargetMode="External"/><Relationship Id="rId5" Type="http://schemas.openxmlformats.org/officeDocument/2006/relationships/hyperlink" Target="https://osquery.readthedocs.io/en/stable/introduction/sql/"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www.bleepingcomputer.com/news/security/eight-chrome-extensions-hijacked-to-deliver-malicious-code-to-4-8-million-users/" TargetMode="External"/><Relationship Id="rId5"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Osquery explained</a:t>
            </a:r>
            <a:endParaRPr/>
          </a:p>
        </p:txBody>
      </p:sp>
      <p:sp>
        <p:nvSpPr>
          <p:cNvPr id="73" name="Shape 73"/>
          <p:cNvSpPr txBox="1">
            <a:spLocks noGrp="1"/>
          </p:cNvSpPr>
          <p:nvPr>
            <p:ph type="subTitle" idx="1"/>
          </p:nvPr>
        </p:nvSpPr>
        <p:spPr>
          <a:prstGeom prst="rect">
            <a:avLst/>
          </a:prstGeom>
        </p:spPr>
        <p:txBody>
          <a:bodyPr spcFirstLastPara="1" wrap="square" lIns="91425" tIns="91425" rIns="91425" bIns="91425" anchor="b" anchorCtr="0">
            <a:noAutofit/>
          </a:bodyPr>
          <a:lstStyle/>
          <a:p>
            <a:pPr marL="0" lvl="0" indent="0">
              <a:spcBef>
                <a:spcPts val="0"/>
              </a:spcBef>
              <a:spcAft>
                <a:spcPts val="0"/>
              </a:spcAft>
              <a:buClr>
                <a:schemeClr val="dk2"/>
              </a:buClr>
              <a:buSzPts val="1100"/>
              <a:buFont typeface="Arial"/>
              <a:buNone/>
            </a:pPr>
            <a:endParaRPr sz="3000">
              <a:latin typeface="Lato Hairline"/>
              <a:ea typeface="Lato Hairline"/>
              <a:cs typeface="Lato Hairline"/>
              <a:sym typeface="Lato Hairline"/>
            </a:endParaRPr>
          </a:p>
          <a:p>
            <a:pPr marL="0" lvl="0" indent="0">
              <a:spcBef>
                <a:spcPts val="0"/>
              </a:spcBef>
              <a:spcAft>
                <a:spcPts val="0"/>
              </a:spcAft>
              <a:buClr>
                <a:schemeClr val="dk2"/>
              </a:buClr>
              <a:buSzPts val="1100"/>
              <a:buFont typeface="Arial"/>
              <a:buNone/>
            </a:pPr>
            <a:r>
              <a:rPr lang="en" sz="3000">
                <a:latin typeface="Lato Hairline"/>
                <a:ea typeface="Lato Hairline"/>
                <a:cs typeface="Lato Hairline"/>
                <a:sym typeface="Lato Hairline"/>
              </a:rPr>
              <a:t>a deep dive in endpoint monitoring: Understand and plan Osquery</a:t>
            </a:r>
            <a:endParaRPr sz="3000">
              <a:latin typeface="Lato Hairline"/>
              <a:ea typeface="Lato Hairline"/>
              <a:cs typeface="Lato Hairline"/>
              <a:sym typeface="Lato Hairline"/>
            </a:endParaRPr>
          </a:p>
          <a:p>
            <a:pPr marL="0" lvl="0" indent="0" rtl="0">
              <a:spcBef>
                <a:spcPts val="0"/>
              </a:spcBef>
              <a:spcAft>
                <a:spcPts val="0"/>
              </a:spcAft>
              <a:buClr>
                <a:schemeClr val="dk2"/>
              </a:buClr>
              <a:buSzPts val="1100"/>
              <a:buFont typeface="Arial"/>
              <a:buNone/>
            </a:pPr>
            <a:r>
              <a:rPr lang="en" sz="3000">
                <a:latin typeface="Lato Hairline"/>
                <a:ea typeface="Lato Hairline"/>
                <a:cs typeface="Lato Hairline"/>
                <a:sym typeface="Lato Hairline"/>
              </a:rPr>
              <a:t>deploy on global scale</a:t>
            </a:r>
            <a:endParaRPr sz="3000">
              <a:latin typeface="Lato Hairline"/>
              <a:ea typeface="Lato Hairline"/>
              <a:cs typeface="Lato Hairline"/>
              <a:sym typeface="Lato Hairli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800" dirty="0" err="1">
                <a:latin typeface="Arial" panose="020B0604020202020204" pitchFamily="34" charset="0"/>
                <a:cs typeface="Arial" panose="020B0604020202020204" pitchFamily="34" charset="0"/>
              </a:rPr>
              <a:t>BetternetVPN</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SELECT * FROM users JOIN </a:t>
            </a:r>
            <a:r>
              <a:rPr lang="en-US" sz="1800" dirty="0" err="1">
                <a:latin typeface="Arial" panose="020B0604020202020204" pitchFamily="34" charset="0"/>
                <a:cs typeface="Arial" panose="020B0604020202020204" pitchFamily="34" charset="0"/>
              </a:rPr>
              <a:t>chrome_extensions</a:t>
            </a:r>
            <a:r>
              <a:rPr lang="en-US" sz="1800" dirty="0">
                <a:latin typeface="Arial" panose="020B0604020202020204" pitchFamily="34" charset="0"/>
                <a:cs typeface="Arial" panose="020B0604020202020204" pitchFamily="34" charset="0"/>
              </a:rPr>
              <a:t> USING (</a:t>
            </a:r>
            <a:r>
              <a:rPr lang="en-US" sz="1800" dirty="0" err="1">
                <a:latin typeface="Arial" panose="020B0604020202020204" pitchFamily="34" charset="0"/>
                <a:cs typeface="Arial" panose="020B0604020202020204" pitchFamily="34" charset="0"/>
              </a:rPr>
              <a:t>uid</a:t>
            </a:r>
            <a:r>
              <a:rPr lang="en-US" sz="1800" dirty="0">
                <a:latin typeface="Arial" panose="020B0604020202020204" pitchFamily="34" charset="0"/>
                <a:cs typeface="Arial" panose="020B0604020202020204" pitchFamily="34" charset="0"/>
              </a:rPr>
              <a:t>) WHERE identifier='</a:t>
            </a:r>
            <a:r>
              <a:rPr lang="en-US" sz="1800" dirty="0" err="1">
                <a:latin typeface="Arial" panose="020B0604020202020204" pitchFamily="34" charset="0"/>
                <a:cs typeface="Arial" panose="020B0604020202020204" pitchFamily="34" charset="0"/>
              </a:rPr>
              <a:t>gjknjjomckknofjidppipffbpoekiipm</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err="1">
                <a:latin typeface="Arial" panose="020B0604020202020204" pitchFamily="34" charset="0"/>
                <a:cs typeface="Arial" panose="020B0604020202020204" pitchFamily="34" charset="0"/>
              </a:rPr>
              <a:t>Chrometana</a:t>
            </a:r>
            <a:r>
              <a:rPr lang="en-US" sz="1800" dirty="0">
                <a:latin typeface="Arial" panose="020B0604020202020204" pitchFamily="34" charset="0"/>
                <a:cs typeface="Arial" panose="020B0604020202020204" pitchFamily="34" charset="0"/>
              </a:rPr>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SELECT * FROM users JOIN </a:t>
            </a:r>
            <a:r>
              <a:rPr lang="en-US" sz="1800" dirty="0" err="1">
                <a:latin typeface="Arial" panose="020B0604020202020204" pitchFamily="34" charset="0"/>
                <a:cs typeface="Arial" panose="020B0604020202020204" pitchFamily="34" charset="0"/>
              </a:rPr>
              <a:t>chrome_extensions</a:t>
            </a:r>
            <a:r>
              <a:rPr lang="en-US" sz="1800" dirty="0">
                <a:latin typeface="Arial" panose="020B0604020202020204" pitchFamily="34" charset="0"/>
                <a:cs typeface="Arial" panose="020B0604020202020204" pitchFamily="34" charset="0"/>
              </a:rPr>
              <a:t> USING (</a:t>
            </a:r>
            <a:r>
              <a:rPr lang="en-US" sz="1800" dirty="0" err="1">
                <a:latin typeface="Arial" panose="020B0604020202020204" pitchFamily="34" charset="0"/>
                <a:cs typeface="Arial" panose="020B0604020202020204" pitchFamily="34" charset="0"/>
              </a:rPr>
              <a:t>uid</a:t>
            </a:r>
            <a:r>
              <a:rPr lang="en-US" sz="1800" dirty="0">
                <a:latin typeface="Arial" panose="020B0604020202020204" pitchFamily="34" charset="0"/>
                <a:cs typeface="Arial" panose="020B0604020202020204" pitchFamily="34" charset="0"/>
              </a:rPr>
              <a:t>) WHERE identifier='</a:t>
            </a:r>
            <a:r>
              <a:rPr lang="en-US" sz="1800" dirty="0" err="1">
                <a:latin typeface="Arial" panose="020B0604020202020204" pitchFamily="34" charset="0"/>
                <a:cs typeface="Arial" panose="020B0604020202020204" pitchFamily="34" charset="0"/>
              </a:rPr>
              <a:t>kaicbfmipfpfpjmlbpejaoaflfdnabnc</a:t>
            </a: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t>
            </a:r>
            <a:br>
              <a:rPr lang="en-US" sz="1800" dirty="0">
                <a:latin typeface="Arial" panose="020B0604020202020204" pitchFamily="34" charset="0"/>
                <a:cs typeface="Arial" panose="020B0604020202020204" pitchFamily="34" charset="0"/>
              </a:rPr>
            </a:b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2686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0382" y="168876"/>
            <a:ext cx="5012946" cy="4569739"/>
          </a:xfrm>
          <a:prstGeom prst="rect">
            <a:avLst/>
          </a:prstGeom>
        </p:spPr>
      </p:pic>
      <p:grpSp>
        <p:nvGrpSpPr>
          <p:cNvPr id="6" name="Shape 132"/>
          <p:cNvGrpSpPr/>
          <p:nvPr/>
        </p:nvGrpSpPr>
        <p:grpSpPr>
          <a:xfrm>
            <a:off x="5511113" y="43934"/>
            <a:ext cx="3638215" cy="1513017"/>
            <a:chOff x="6803275" y="395363"/>
            <a:chExt cx="2212050" cy="2537076"/>
          </a:xfrm>
        </p:grpSpPr>
        <p:pic>
          <p:nvPicPr>
            <p:cNvPr id="7" name="Shape 13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8" name="Shape 13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9" name="Shape 13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lvl="0">
                <a:spcBef>
                  <a:spcPts val="800"/>
                </a:spcBef>
                <a:buClr>
                  <a:schemeClr val="dk2"/>
                </a:buClr>
                <a:buSzPts val="1100"/>
              </a:pPr>
              <a:r>
                <a:rPr lang="en" sz="1200" b="1" dirty="0" smtClean="0">
                  <a:solidFill>
                    <a:schemeClr val="dk1"/>
                  </a:solidFill>
                  <a:latin typeface="Raleway"/>
                  <a:ea typeface="Raleway"/>
                  <a:cs typeface="Raleway"/>
                  <a:sym typeface="Raleway"/>
                </a:rPr>
                <a:t>Tip</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r>
                <a:rPr lang="en-US" sz="1200" dirty="0">
                  <a:solidFill>
                    <a:schemeClr val="dk2"/>
                  </a:solidFill>
                  <a:latin typeface="Raleway"/>
                  <a:ea typeface="Raleway"/>
                  <a:cs typeface="Raleway"/>
                  <a:sym typeface="Raleway"/>
                  <a:hlinkClick r:id="rId6"/>
                </a:rPr>
                <a:t>https://</a:t>
              </a:r>
              <a:r>
                <a:rPr lang="en-US" sz="1200" dirty="0" smtClean="0">
                  <a:solidFill>
                    <a:schemeClr val="dk2"/>
                  </a:solidFill>
                  <a:latin typeface="Raleway"/>
                  <a:ea typeface="Raleway"/>
                  <a:cs typeface="Raleway"/>
                  <a:sym typeface="Raleway"/>
                  <a:hlinkClick r:id="rId6"/>
                </a:rPr>
                <a:t>security.googleblog.com/2017/10/behind-masq-yet-more-dns-and-dhcp.html</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endParaRPr sz="1200" dirty="0">
                <a:solidFill>
                  <a:schemeClr val="dk2"/>
                </a:solidFill>
                <a:latin typeface="Raleway"/>
                <a:ea typeface="Raleway"/>
                <a:cs typeface="Raleway"/>
                <a:sym typeface="Raleway"/>
              </a:endParaRPr>
            </a:p>
          </p:txBody>
        </p:sp>
      </p:grpSp>
    </p:spTree>
    <p:extLst>
      <p:ext uri="{BB962C8B-B14F-4D97-AF65-F5344CB8AC3E}">
        <p14:creationId xmlns:p14="http://schemas.microsoft.com/office/powerpoint/2010/main" val="4071700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idx="4294967295"/>
          </p:nvPr>
        </p:nvSpPr>
        <p:spPr>
          <a:xfrm>
            <a:off x="0" y="274638"/>
            <a:ext cx="8258175" cy="4289425"/>
          </a:xfrm>
          <a:prstGeom prst="rect">
            <a:avLst/>
          </a:prstGeom>
        </p:spPr>
        <p:txBody>
          <a:bodyPr spcFirstLastPara="1" wrap="square" lIns="91425" tIns="91425" rIns="91425" bIns="91425" anchor="t" anchorCtr="0">
            <a:noAutofit/>
          </a:bodyPr>
          <a:lstStyle/>
          <a:p>
            <a:pPr algn="l"/>
            <a:r>
              <a:rPr lang="en-US" sz="1400" dirty="0">
                <a:solidFill>
                  <a:srgbClr val="FB8C00"/>
                </a:solidFill>
                <a:latin typeface="Arial" panose="020B0604020202020204" pitchFamily="34" charset="0"/>
                <a:cs typeface="Arial" panose="020B0604020202020204" pitchFamily="34" charset="0"/>
              </a:rPr>
              <a:t/>
            </a:r>
            <a:br>
              <a:rPr lang="en-US" sz="1400" dirty="0">
                <a:solidFill>
                  <a:srgbClr val="FB8C00"/>
                </a:solidFill>
                <a:latin typeface="Arial" panose="020B0604020202020204" pitchFamily="34" charset="0"/>
                <a:cs typeface="Arial" panose="020B0604020202020204" pitchFamily="34" charset="0"/>
              </a:rPr>
            </a:br>
            <a:r>
              <a:rPr lang="en-US" altLang="en-US" sz="1400" dirty="0">
                <a:solidFill>
                  <a:srgbClr val="FB8C00"/>
                </a:solidFill>
                <a:latin typeface="Arial" panose="020B0604020202020204" pitchFamily="34" charset="0"/>
                <a:cs typeface="Arial" panose="020B0604020202020204" pitchFamily="34" charset="0"/>
              </a:rPr>
              <a:t>Find </a:t>
            </a:r>
            <a:r>
              <a:rPr lang="en-US" altLang="en-US" sz="1400" dirty="0" err="1">
                <a:solidFill>
                  <a:srgbClr val="FB8C00"/>
                </a:solidFill>
                <a:latin typeface="Arial" panose="020B0604020202020204" pitchFamily="34" charset="0"/>
                <a:cs typeface="Arial" panose="020B0604020202020204" pitchFamily="34" charset="0"/>
              </a:rPr>
              <a:t>dnsmasq</a:t>
            </a:r>
            <a:r>
              <a:rPr lang="en-US" altLang="en-US" sz="1400" dirty="0">
                <a:solidFill>
                  <a:srgbClr val="FB8C00"/>
                </a:solidFill>
                <a:latin typeface="Arial" panose="020B0604020202020204" pitchFamily="34" charset="0"/>
                <a:cs typeface="Arial" panose="020B0604020202020204" pitchFamily="34" charset="0"/>
              </a:rPr>
              <a:t> installed via Homebrew or </a:t>
            </a:r>
            <a:r>
              <a:rPr lang="en-US" altLang="en-US" sz="1400" dirty="0" err="1">
                <a:solidFill>
                  <a:srgbClr val="FB8C00"/>
                </a:solidFill>
                <a:latin typeface="Arial" panose="020B0604020202020204" pitchFamily="34" charset="0"/>
                <a:cs typeface="Arial" panose="020B0604020202020204" pitchFamily="34" charset="0"/>
              </a:rPr>
              <a:t>MacPorts</a:t>
            </a:r>
            <a:r>
              <a:rPr lang="en-US" altLang="en-US" sz="1400" dirty="0">
                <a:solidFill>
                  <a:srgbClr val="FB8C00"/>
                </a:solidFill>
                <a:latin typeface="Arial" panose="020B0604020202020204" pitchFamily="34" charset="0"/>
                <a:cs typeface="Arial" panose="020B0604020202020204" pitchFamily="34" charset="0"/>
              </a:rPr>
              <a:t> by enumerating related </a:t>
            </a:r>
            <a:r>
              <a:rPr lang="en-US" altLang="en-US" sz="1400" dirty="0" err="1">
                <a:solidFill>
                  <a:srgbClr val="FB8C00"/>
                </a:solidFill>
                <a:latin typeface="Arial" panose="020B0604020202020204" pitchFamily="34" charset="0"/>
                <a:cs typeface="Arial" panose="020B0604020202020204" pitchFamily="34" charset="0"/>
              </a:rPr>
              <a:t>launchd</a:t>
            </a:r>
            <a:r>
              <a:rPr lang="en-US" altLang="en-US" sz="1400" dirty="0">
                <a:solidFill>
                  <a:srgbClr val="FB8C00"/>
                </a:solidFill>
                <a:latin typeface="Arial" panose="020B0604020202020204" pitchFamily="34" charset="0"/>
                <a:cs typeface="Arial" panose="020B0604020202020204" pitchFamily="34" charset="0"/>
              </a:rPr>
              <a:t> </a:t>
            </a:r>
            <a:r>
              <a:rPr lang="en-US" altLang="en-US" sz="1400" dirty="0" err="1">
                <a:solidFill>
                  <a:srgbClr val="FB8C00"/>
                </a:solidFill>
                <a:latin typeface="Arial" panose="020B0604020202020204" pitchFamily="34" charset="0"/>
                <a:cs typeface="Arial" panose="020B0604020202020204" pitchFamily="34" charset="0"/>
              </a:rPr>
              <a:t>plist</a:t>
            </a:r>
            <a:r>
              <a:rPr lang="en-US" altLang="en-US" sz="1400" dirty="0" smtClean="0">
                <a:solidFill>
                  <a:srgbClr val="FB8C00"/>
                </a:solidFill>
                <a:latin typeface="Arial" panose="020B0604020202020204" pitchFamily="34" charset="0"/>
                <a:cs typeface="Arial" panose="020B0604020202020204" pitchFamily="34" charset="0"/>
              </a:rPr>
              <a:t>:</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a:solidFill>
                  <a:srgbClr val="FB8C00"/>
                </a:solidFill>
                <a:latin typeface="Arial" panose="020B0604020202020204" pitchFamily="34" charset="0"/>
                <a:cs typeface="Arial" panose="020B0604020202020204" pitchFamily="34" charset="0"/>
              </a:rPr>
              <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a:solidFill>
                  <a:schemeClr val="tx1"/>
                </a:solidFill>
                <a:latin typeface="Arial" panose="020B0604020202020204" pitchFamily="34" charset="0"/>
                <a:cs typeface="Arial" panose="020B0604020202020204" pitchFamily="34" charset="0"/>
              </a:rPr>
              <a:t>SELECT * FROM </a:t>
            </a:r>
            <a:r>
              <a:rPr lang="en-US" altLang="en-US" sz="1400" dirty="0" err="1">
                <a:solidFill>
                  <a:schemeClr val="tx1"/>
                </a:solidFill>
                <a:latin typeface="Arial" panose="020B0604020202020204" pitchFamily="34" charset="0"/>
                <a:cs typeface="Arial" panose="020B0604020202020204" pitchFamily="34" charset="0"/>
              </a:rPr>
              <a:t>launchd</a:t>
            </a:r>
            <a:r>
              <a:rPr lang="en-US" altLang="en-US" sz="1400" dirty="0">
                <a:solidFill>
                  <a:schemeClr val="tx1"/>
                </a:solidFill>
                <a:latin typeface="Arial" panose="020B0604020202020204" pitchFamily="34" charset="0"/>
                <a:cs typeface="Arial" panose="020B0604020202020204" pitchFamily="34" charset="0"/>
              </a:rPr>
              <a:t> WHERE name LIKE '%</a:t>
            </a:r>
            <a:r>
              <a:rPr lang="en-US" altLang="en-US" sz="1400" dirty="0" err="1">
                <a:solidFill>
                  <a:schemeClr val="tx1"/>
                </a:solidFill>
                <a:latin typeface="Arial" panose="020B0604020202020204" pitchFamily="34" charset="0"/>
                <a:cs typeface="Arial" panose="020B0604020202020204" pitchFamily="34" charset="0"/>
              </a:rPr>
              <a:t>dnsmasq</a:t>
            </a:r>
            <a:r>
              <a:rPr lang="en-US" altLang="en-US" sz="1400" dirty="0">
                <a:solidFill>
                  <a:schemeClr val="tx1"/>
                </a:solidFill>
                <a:latin typeface="Arial" panose="020B0604020202020204" pitchFamily="34" charset="0"/>
                <a:cs typeface="Arial" panose="020B0604020202020204" pitchFamily="34" charset="0"/>
              </a:rPr>
              <a:t>%';</a:t>
            </a:r>
            <a:r>
              <a:rPr lang="en-US" altLang="en-US" sz="1400" dirty="0">
                <a:solidFill>
                  <a:srgbClr val="FB8C00"/>
                </a:solidFill>
                <a:latin typeface="Arial" panose="020B0604020202020204" pitchFamily="34" charset="0"/>
                <a:cs typeface="Arial" panose="020B0604020202020204" pitchFamily="34" charset="0"/>
              </a:rPr>
              <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Find </a:t>
            </a:r>
            <a:r>
              <a:rPr lang="en-US" altLang="en-US" sz="1400" dirty="0">
                <a:solidFill>
                  <a:srgbClr val="FB8C00"/>
                </a:solidFill>
                <a:latin typeface="Arial" panose="020B0604020202020204" pitchFamily="34" charset="0"/>
                <a:cs typeface="Arial" panose="020B0604020202020204" pitchFamily="34" charset="0"/>
              </a:rPr>
              <a:t>running Docker containers with </a:t>
            </a:r>
            <a:r>
              <a:rPr lang="en-US" altLang="en-US" sz="1400" dirty="0" err="1">
                <a:solidFill>
                  <a:srgbClr val="FB8C00"/>
                </a:solidFill>
                <a:latin typeface="Arial" panose="020B0604020202020204" pitchFamily="34" charset="0"/>
                <a:cs typeface="Arial" panose="020B0604020202020204" pitchFamily="34" charset="0"/>
              </a:rPr>
              <a:t>dnsmasq</a:t>
            </a:r>
            <a:r>
              <a:rPr lang="en-US" altLang="en-US" sz="1400" dirty="0">
                <a:solidFill>
                  <a:srgbClr val="FB8C00"/>
                </a:solidFill>
                <a:latin typeface="Arial" panose="020B0604020202020204" pitchFamily="34" charset="0"/>
                <a:cs typeface="Arial" panose="020B0604020202020204" pitchFamily="34" charset="0"/>
              </a:rPr>
              <a:t> in the name:</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chemeClr val="tx1"/>
                </a:solidFill>
                <a:latin typeface="Arial" panose="020B0604020202020204" pitchFamily="34" charset="0"/>
                <a:cs typeface="Arial" panose="020B0604020202020204" pitchFamily="34" charset="0"/>
              </a:rPr>
              <a:t>SELECT </a:t>
            </a:r>
            <a:r>
              <a:rPr lang="en-US" altLang="en-US" sz="1400" dirty="0">
                <a:solidFill>
                  <a:schemeClr val="tx1"/>
                </a:solidFill>
                <a:latin typeface="Arial" panose="020B0604020202020204" pitchFamily="34" charset="0"/>
                <a:cs typeface="Arial" panose="020B0604020202020204" pitchFamily="34" charset="0"/>
              </a:rPr>
              <a:t>name FROM </a:t>
            </a:r>
            <a:r>
              <a:rPr lang="en-US" altLang="en-US" sz="1400" dirty="0" err="1">
                <a:solidFill>
                  <a:schemeClr val="tx1"/>
                </a:solidFill>
                <a:latin typeface="Arial" panose="020B0604020202020204" pitchFamily="34" charset="0"/>
                <a:cs typeface="Arial" panose="020B0604020202020204" pitchFamily="34" charset="0"/>
              </a:rPr>
              <a:t>docker_containers</a:t>
            </a:r>
            <a:r>
              <a:rPr lang="en-US" altLang="en-US" sz="1400" dirty="0">
                <a:solidFill>
                  <a:schemeClr val="tx1"/>
                </a:solidFill>
                <a:latin typeface="Arial" panose="020B0604020202020204" pitchFamily="34" charset="0"/>
                <a:cs typeface="Arial" panose="020B0604020202020204" pitchFamily="34" charset="0"/>
              </a:rPr>
              <a:t> WHERE name LIKE '%</a:t>
            </a:r>
            <a:r>
              <a:rPr lang="en-US" altLang="en-US" sz="1400" dirty="0" err="1">
                <a:solidFill>
                  <a:schemeClr val="tx1"/>
                </a:solidFill>
                <a:latin typeface="Arial" panose="020B0604020202020204" pitchFamily="34" charset="0"/>
                <a:cs typeface="Arial" panose="020B0604020202020204" pitchFamily="34" charset="0"/>
              </a:rPr>
              <a:t>dnsmasq</a:t>
            </a:r>
            <a:r>
              <a:rPr lang="en-US" altLang="en-US" sz="1400" dirty="0">
                <a:solidFill>
                  <a:schemeClr val="tx1"/>
                </a:solidFill>
                <a:latin typeface="Arial" panose="020B0604020202020204" pitchFamily="34" charset="0"/>
                <a:cs typeface="Arial" panose="020B0604020202020204" pitchFamily="34" charset="0"/>
              </a:rPr>
              <a:t>%';</a:t>
            </a:r>
            <a:r>
              <a:rPr lang="en-US" altLang="en-US" sz="1400" dirty="0">
                <a:solidFill>
                  <a:srgbClr val="FB8C00"/>
                </a:solidFill>
                <a:latin typeface="Arial" panose="020B0604020202020204" pitchFamily="34" charset="0"/>
                <a:cs typeface="Arial" panose="020B0604020202020204" pitchFamily="34" charset="0"/>
              </a:rPr>
              <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Discover </a:t>
            </a:r>
            <a:r>
              <a:rPr lang="en-US" altLang="en-US" sz="1400" dirty="0">
                <a:solidFill>
                  <a:srgbClr val="FB8C00"/>
                </a:solidFill>
                <a:latin typeface="Arial" panose="020B0604020202020204" pitchFamily="34" charset="0"/>
                <a:cs typeface="Arial" panose="020B0604020202020204" pitchFamily="34" charset="0"/>
              </a:rPr>
              <a:t>hosts that are have </a:t>
            </a:r>
            <a:r>
              <a:rPr lang="en-US" altLang="en-US" sz="1400" dirty="0" err="1">
                <a:solidFill>
                  <a:srgbClr val="FB8C00"/>
                </a:solidFill>
                <a:latin typeface="Arial" panose="020B0604020202020204" pitchFamily="34" charset="0"/>
                <a:cs typeface="Arial" panose="020B0604020202020204" pitchFamily="34" charset="0"/>
              </a:rPr>
              <a:t>dnsmasq</a:t>
            </a:r>
            <a:r>
              <a:rPr lang="en-US" altLang="en-US" sz="1400" dirty="0">
                <a:solidFill>
                  <a:srgbClr val="FB8C00"/>
                </a:solidFill>
                <a:latin typeface="Arial" panose="020B0604020202020204" pitchFamily="34" charset="0"/>
                <a:cs typeface="Arial" panose="020B0604020202020204" pitchFamily="34" charset="0"/>
              </a:rPr>
              <a:t> listening on localhost port 53:</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chemeClr val="tx1"/>
                </a:solidFill>
                <a:latin typeface="Arial" panose="020B0604020202020204" pitchFamily="34" charset="0"/>
                <a:cs typeface="Arial" panose="020B0604020202020204" pitchFamily="34" charset="0"/>
              </a:rPr>
              <a:t>SELECT </a:t>
            </a:r>
            <a:r>
              <a:rPr lang="en-US" altLang="en-US" sz="1400" dirty="0">
                <a:solidFill>
                  <a:schemeClr val="tx1"/>
                </a:solidFill>
                <a:latin typeface="Arial" panose="020B0604020202020204" pitchFamily="34" charset="0"/>
                <a:cs typeface="Arial" panose="020B0604020202020204" pitchFamily="34" charset="0"/>
              </a:rPr>
              <a:t>DISTINCT(processes.name), </a:t>
            </a:r>
            <a:r>
              <a:rPr lang="en-US" altLang="en-US" sz="1400" dirty="0" err="1">
                <a:solidFill>
                  <a:schemeClr val="tx1"/>
                </a:solidFill>
                <a:latin typeface="Arial" panose="020B0604020202020204" pitchFamily="34" charset="0"/>
                <a:cs typeface="Arial" panose="020B0604020202020204" pitchFamily="34" charset="0"/>
              </a:rPr>
              <a:t>process_open_sockets.local_port</a:t>
            </a:r>
            <a:r>
              <a:rPr lang="en-US" altLang="en-US" sz="1400" dirty="0">
                <a:solidFill>
                  <a:schemeClr val="tx1"/>
                </a:solidFill>
                <a:latin typeface="Arial" panose="020B0604020202020204" pitchFamily="34" charset="0"/>
                <a:cs typeface="Arial" panose="020B0604020202020204" pitchFamily="34" charset="0"/>
              </a:rPr>
              <a:t> FROM processes JOIN </a:t>
            </a:r>
            <a:r>
              <a:rPr lang="en-US" altLang="en-US" sz="1400" dirty="0" smtClean="0">
                <a:solidFill>
                  <a:schemeClr val="tx1"/>
                </a:solidFill>
                <a:latin typeface="Arial" panose="020B0604020202020204" pitchFamily="34" charset="0"/>
                <a:cs typeface="Arial" panose="020B0604020202020204" pitchFamily="34" charset="0"/>
              </a:rPr>
              <a:t/>
            </a:r>
            <a:br>
              <a:rPr lang="en-US" altLang="en-US" sz="1400" dirty="0" smtClean="0">
                <a:solidFill>
                  <a:schemeClr val="tx1"/>
                </a:solidFill>
                <a:latin typeface="Arial" panose="020B0604020202020204" pitchFamily="34" charset="0"/>
                <a:cs typeface="Arial" panose="020B0604020202020204" pitchFamily="34" charset="0"/>
              </a:rPr>
            </a:br>
            <a:r>
              <a:rPr lang="en-US" altLang="en-US" sz="1400" dirty="0" err="1" smtClean="0">
                <a:solidFill>
                  <a:schemeClr val="tx1"/>
                </a:solidFill>
                <a:latin typeface="Arial" panose="020B0604020202020204" pitchFamily="34" charset="0"/>
                <a:cs typeface="Arial" panose="020B0604020202020204" pitchFamily="34" charset="0"/>
              </a:rPr>
              <a:t>process_open_sockets</a:t>
            </a:r>
            <a:r>
              <a:rPr lang="en-US" altLang="en-US" sz="1400" dirty="0" smtClean="0">
                <a:solidFill>
                  <a:schemeClr val="tx1"/>
                </a:solidFill>
                <a:latin typeface="Arial" panose="020B0604020202020204" pitchFamily="34" charset="0"/>
                <a:cs typeface="Arial" panose="020B0604020202020204" pitchFamily="34" charset="0"/>
              </a:rPr>
              <a:t> </a:t>
            </a:r>
            <a:r>
              <a:rPr lang="en-US" altLang="en-US" sz="1400" dirty="0">
                <a:solidFill>
                  <a:schemeClr val="tx1"/>
                </a:solidFill>
                <a:latin typeface="Arial" panose="020B0604020202020204" pitchFamily="34" charset="0"/>
                <a:cs typeface="Arial" panose="020B0604020202020204" pitchFamily="34" charset="0"/>
              </a:rPr>
              <a:t>USING (</a:t>
            </a:r>
            <a:r>
              <a:rPr lang="en-US" altLang="en-US" sz="1400" dirty="0" err="1">
                <a:solidFill>
                  <a:schemeClr val="tx1"/>
                </a:solidFill>
                <a:latin typeface="Arial" panose="020B0604020202020204" pitchFamily="34" charset="0"/>
                <a:cs typeface="Arial" panose="020B0604020202020204" pitchFamily="34" charset="0"/>
              </a:rPr>
              <a:t>pid</a:t>
            </a:r>
            <a:r>
              <a:rPr lang="en-US" altLang="en-US" sz="1400" dirty="0">
                <a:solidFill>
                  <a:schemeClr val="tx1"/>
                </a:solidFill>
                <a:latin typeface="Arial" panose="020B0604020202020204" pitchFamily="34" charset="0"/>
                <a:cs typeface="Arial" panose="020B0604020202020204" pitchFamily="34" charset="0"/>
              </a:rPr>
              <a:t>) WHERE </a:t>
            </a:r>
            <a:r>
              <a:rPr lang="en-US" altLang="en-US" sz="1400" dirty="0" err="1">
                <a:solidFill>
                  <a:schemeClr val="tx1"/>
                </a:solidFill>
                <a:latin typeface="Arial" panose="020B0604020202020204" pitchFamily="34" charset="0"/>
                <a:cs typeface="Arial" panose="020B0604020202020204" pitchFamily="34" charset="0"/>
              </a:rPr>
              <a:t>local_port</a:t>
            </a:r>
            <a:r>
              <a:rPr lang="en-US" altLang="en-US" sz="1400" dirty="0">
                <a:solidFill>
                  <a:schemeClr val="tx1"/>
                </a:solidFill>
                <a:latin typeface="Arial" panose="020B0604020202020204" pitchFamily="34" charset="0"/>
                <a:cs typeface="Arial" panose="020B0604020202020204" pitchFamily="34" charset="0"/>
              </a:rPr>
              <a:t>=53 AND processes.name='</a:t>
            </a:r>
            <a:r>
              <a:rPr lang="en-US" altLang="en-US" sz="1400" dirty="0" err="1">
                <a:solidFill>
                  <a:schemeClr val="tx1"/>
                </a:solidFill>
                <a:latin typeface="Arial" panose="020B0604020202020204" pitchFamily="34" charset="0"/>
                <a:cs typeface="Arial" panose="020B0604020202020204" pitchFamily="34" charset="0"/>
              </a:rPr>
              <a:t>dnsmasq</a:t>
            </a:r>
            <a:r>
              <a:rPr lang="en-US" altLang="en-US" sz="1400" dirty="0">
                <a:solidFill>
                  <a:schemeClr val="tx1"/>
                </a:solidFill>
                <a:latin typeface="Arial" panose="020B0604020202020204" pitchFamily="34" charset="0"/>
                <a:cs typeface="Arial" panose="020B0604020202020204" pitchFamily="34" charset="0"/>
              </a:rPr>
              <a:t>';</a:t>
            </a:r>
            <a:br>
              <a:rPr lang="en-US" altLang="en-US" sz="1400" dirty="0">
                <a:solidFill>
                  <a:schemeClr val="tx1"/>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Find </a:t>
            </a:r>
            <a:r>
              <a:rPr lang="en-US" altLang="en-US" sz="1400" dirty="0">
                <a:solidFill>
                  <a:srgbClr val="FB8C00"/>
                </a:solidFill>
                <a:latin typeface="Arial" panose="020B0604020202020204" pitchFamily="34" charset="0"/>
                <a:cs typeface="Arial" panose="020B0604020202020204" pitchFamily="34" charset="0"/>
              </a:rPr>
              <a:t>users who installed </a:t>
            </a:r>
            <a:r>
              <a:rPr lang="en-US" altLang="en-US" sz="1400" dirty="0" err="1">
                <a:solidFill>
                  <a:srgbClr val="FB8C00"/>
                </a:solidFill>
                <a:latin typeface="Arial" panose="020B0604020202020204" pitchFamily="34" charset="0"/>
                <a:cs typeface="Arial" panose="020B0604020202020204" pitchFamily="34" charset="0"/>
              </a:rPr>
              <a:t>dnsmasq</a:t>
            </a:r>
            <a:r>
              <a:rPr lang="en-US" altLang="en-US" sz="1400" dirty="0">
                <a:solidFill>
                  <a:srgbClr val="FB8C00"/>
                </a:solidFill>
                <a:latin typeface="Arial" panose="020B0604020202020204" pitchFamily="34" charset="0"/>
                <a:cs typeface="Arial" panose="020B0604020202020204" pitchFamily="34" charset="0"/>
              </a:rPr>
              <a:t> via Homebrew:</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smtClean="0">
                <a:solidFill>
                  <a:srgbClr val="FB8C00"/>
                </a:solidFill>
                <a:latin typeface="Arial" panose="020B0604020202020204" pitchFamily="34" charset="0"/>
                <a:cs typeface="Arial" panose="020B0604020202020204" pitchFamily="34" charset="0"/>
              </a:rPr>
              <a:t/>
            </a:r>
            <a:br>
              <a:rPr lang="en-US" altLang="en-US" sz="1400" dirty="0" smtClean="0">
                <a:solidFill>
                  <a:srgbClr val="FB8C00"/>
                </a:solidFill>
                <a:latin typeface="Arial" panose="020B0604020202020204" pitchFamily="34" charset="0"/>
                <a:cs typeface="Arial" panose="020B0604020202020204" pitchFamily="34" charset="0"/>
              </a:rPr>
            </a:br>
            <a:r>
              <a:rPr lang="en-US" altLang="en-US" sz="1400" dirty="0" smtClean="0">
                <a:solidFill>
                  <a:schemeClr val="tx1"/>
                </a:solidFill>
                <a:latin typeface="Arial" panose="020B0604020202020204" pitchFamily="34" charset="0"/>
                <a:cs typeface="Arial" panose="020B0604020202020204" pitchFamily="34" charset="0"/>
              </a:rPr>
              <a:t>SELECT </a:t>
            </a:r>
            <a:r>
              <a:rPr lang="en-US" altLang="en-US" sz="1400" dirty="0">
                <a:solidFill>
                  <a:schemeClr val="tx1"/>
                </a:solidFill>
                <a:latin typeface="Arial" panose="020B0604020202020204" pitchFamily="34" charset="0"/>
                <a:cs typeface="Arial" panose="020B0604020202020204" pitchFamily="34" charset="0"/>
              </a:rPr>
              <a:t>* FROM </a:t>
            </a:r>
            <a:r>
              <a:rPr lang="en-US" altLang="en-US" sz="1400" dirty="0" err="1">
                <a:solidFill>
                  <a:schemeClr val="tx1"/>
                </a:solidFill>
                <a:latin typeface="Arial" panose="020B0604020202020204" pitchFamily="34" charset="0"/>
                <a:cs typeface="Arial" panose="020B0604020202020204" pitchFamily="34" charset="0"/>
              </a:rPr>
              <a:t>homebrew_packages</a:t>
            </a:r>
            <a:r>
              <a:rPr lang="en-US" altLang="en-US" sz="1400" dirty="0">
                <a:solidFill>
                  <a:schemeClr val="tx1"/>
                </a:solidFill>
                <a:latin typeface="Arial" panose="020B0604020202020204" pitchFamily="34" charset="0"/>
                <a:cs typeface="Arial" panose="020B0604020202020204" pitchFamily="34" charset="0"/>
              </a:rPr>
              <a:t> WHERE name='</a:t>
            </a:r>
            <a:r>
              <a:rPr lang="en-US" altLang="en-US" sz="1400" dirty="0" err="1">
                <a:solidFill>
                  <a:schemeClr val="tx1"/>
                </a:solidFill>
                <a:latin typeface="Arial" panose="020B0604020202020204" pitchFamily="34" charset="0"/>
                <a:cs typeface="Arial" panose="020B0604020202020204" pitchFamily="34" charset="0"/>
              </a:rPr>
              <a:t>dnsmasq</a:t>
            </a:r>
            <a:r>
              <a:rPr lang="en-US" altLang="en-US" sz="1400" dirty="0">
                <a:solidFill>
                  <a:schemeClr val="tx1"/>
                </a:solidFill>
                <a:latin typeface="Arial" panose="020B0604020202020204" pitchFamily="34" charset="0"/>
                <a:cs typeface="Arial" panose="020B0604020202020204" pitchFamily="34" charset="0"/>
              </a:rPr>
              <a:t>';</a:t>
            </a:r>
            <a:r>
              <a:rPr lang="en-US" altLang="en-US" sz="1400" dirty="0">
                <a:solidFill>
                  <a:srgbClr val="FB8C00"/>
                </a:solidFill>
                <a:latin typeface="Arial" panose="020B0604020202020204" pitchFamily="34" charset="0"/>
                <a:cs typeface="Arial" panose="020B0604020202020204" pitchFamily="34" charset="0"/>
              </a:rPr>
              <a:t/>
            </a:r>
            <a:br>
              <a:rPr lang="en-US" altLang="en-US" sz="1400" dirty="0">
                <a:solidFill>
                  <a:srgbClr val="FB8C00"/>
                </a:solidFill>
                <a:latin typeface="Arial" panose="020B0604020202020204" pitchFamily="34" charset="0"/>
                <a:cs typeface="Arial" panose="020B0604020202020204" pitchFamily="34" charset="0"/>
              </a:rPr>
            </a:br>
            <a:r>
              <a:rPr lang="en-US" altLang="en-US" sz="1400" dirty="0">
                <a:solidFill>
                  <a:srgbClr val="FB8C00"/>
                </a:solidFill>
                <a:latin typeface="Arial" panose="020B0604020202020204" pitchFamily="34" charset="0"/>
                <a:cs typeface="Arial" panose="020B0604020202020204" pitchFamily="34" charset="0"/>
              </a:rPr>
              <a:t/>
            </a:r>
            <a:br>
              <a:rPr lang="en-US" altLang="en-US" sz="1400" dirty="0">
                <a:solidFill>
                  <a:srgbClr val="FB8C00"/>
                </a:solidFill>
                <a:latin typeface="Arial" panose="020B0604020202020204" pitchFamily="34" charset="0"/>
                <a:cs typeface="Arial" panose="020B0604020202020204" pitchFamily="34" charset="0"/>
              </a:rPr>
            </a:br>
            <a:r>
              <a:rPr lang="en-US" sz="1400" dirty="0">
                <a:solidFill>
                  <a:srgbClr val="FB8C00"/>
                </a:solidFill>
                <a:latin typeface="Arial" panose="020B0604020202020204" pitchFamily="34" charset="0"/>
                <a:cs typeface="Arial" panose="020B0604020202020204" pitchFamily="34" charset="0"/>
              </a:rPr>
              <a:t/>
            </a:r>
            <a:br>
              <a:rPr lang="en-US" sz="1400" dirty="0">
                <a:solidFill>
                  <a:srgbClr val="FB8C00"/>
                </a:solidFill>
                <a:latin typeface="Arial" panose="020B0604020202020204" pitchFamily="34" charset="0"/>
                <a:cs typeface="Arial" panose="020B0604020202020204" pitchFamily="34" charset="0"/>
              </a:rPr>
            </a:br>
            <a:endParaRPr sz="1400" dirty="0">
              <a:solidFill>
                <a:srgbClr val="FB8C00"/>
              </a:solidFill>
            </a:endParaRPr>
          </a:p>
        </p:txBody>
      </p:sp>
    </p:spTree>
    <p:extLst>
      <p:ext uri="{BB962C8B-B14F-4D97-AF65-F5344CB8AC3E}">
        <p14:creationId xmlns:p14="http://schemas.microsoft.com/office/powerpoint/2010/main" val="1809855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Shape 132"/>
          <p:cNvGrpSpPr/>
          <p:nvPr/>
        </p:nvGrpSpPr>
        <p:grpSpPr>
          <a:xfrm>
            <a:off x="5881816" y="366127"/>
            <a:ext cx="3111622" cy="3139073"/>
            <a:chOff x="6803275" y="395363"/>
            <a:chExt cx="2212050" cy="2537076"/>
          </a:xfrm>
        </p:grpSpPr>
        <p:pic>
          <p:nvPicPr>
            <p:cNvPr id="133" name="Shape 133"/>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34" name="Shape 134"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35" name="Shape 13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dirty="0" smtClean="0">
                  <a:solidFill>
                    <a:schemeClr val="dk1"/>
                  </a:solidFill>
                  <a:latin typeface="Raleway"/>
                  <a:ea typeface="Raleway"/>
                  <a:cs typeface="Raleway"/>
                  <a:sym typeface="Raleway"/>
                </a:rPr>
                <a:t>Tip</a:t>
              </a:r>
              <a:endParaRPr b="1" dirty="0" smtClean="0">
                <a:solidFill>
                  <a:schemeClr val="dk1"/>
                </a:solidFill>
                <a:latin typeface="Raleway"/>
                <a:ea typeface="Raleway"/>
                <a:cs typeface="Raleway"/>
                <a:sym typeface="Raleway"/>
              </a:endParaRPr>
            </a:p>
            <a:p>
              <a:pPr lvl="0">
                <a:spcBef>
                  <a:spcPts val="800"/>
                </a:spcBef>
                <a:buClr>
                  <a:schemeClr val="dk2"/>
                </a:buClr>
                <a:buSzPts val="1100"/>
              </a:pPr>
              <a:r>
                <a:rPr lang="en-US" b="1" u="sng" dirty="0" smtClean="0">
                  <a:solidFill>
                    <a:schemeClr val="hlink"/>
                  </a:solidFill>
                  <a:latin typeface="Raleway"/>
                  <a:ea typeface="Raleway"/>
                  <a:cs typeface="Raleway"/>
                  <a:sym typeface="Raleway"/>
                  <a:hlinkClick r:id="rId5"/>
                </a:rPr>
                <a:t>https://osquery.readthedocs.io/en/stable/development/windows-provisioning/</a:t>
              </a:r>
              <a:endParaRPr lang="en-US" sz="1200" b="1" u="sng" dirty="0" smtClean="0">
                <a:solidFill>
                  <a:schemeClr val="hlink"/>
                </a:solidFill>
                <a:latin typeface="Raleway"/>
                <a:ea typeface="Raleway"/>
                <a:cs typeface="Raleway"/>
                <a:sym typeface="Raleway"/>
              </a:endParaRPr>
            </a:p>
            <a:p>
              <a:pPr lvl="0">
                <a:spcBef>
                  <a:spcPts val="800"/>
                </a:spcBef>
                <a:buClr>
                  <a:schemeClr val="dk2"/>
                </a:buClr>
                <a:buSzPts val="1100"/>
              </a:pPr>
              <a:r>
                <a:rPr lang="en-US" sz="1200" dirty="0" smtClean="0">
                  <a:solidFill>
                    <a:schemeClr val="dk2"/>
                  </a:solidFill>
                  <a:latin typeface="Raleway"/>
                  <a:ea typeface="Raleway"/>
                  <a:cs typeface="Raleway"/>
                  <a:sym typeface="Raleway"/>
                  <a:hlinkClick r:id="rId6"/>
                </a:rPr>
                <a:t>https</a:t>
              </a:r>
              <a:r>
                <a:rPr lang="en-US" sz="1200" dirty="0">
                  <a:solidFill>
                    <a:schemeClr val="dk2"/>
                  </a:solidFill>
                  <a:latin typeface="Raleway"/>
                  <a:ea typeface="Raleway"/>
                  <a:cs typeface="Raleway"/>
                  <a:sym typeface="Raleway"/>
                  <a:hlinkClick r:id="rId6"/>
                </a:rPr>
                <a:t>://osquery.readthedocs.io/en/stable/installation/custom-packages</a:t>
              </a:r>
              <a:r>
                <a:rPr lang="en-US" sz="1200" dirty="0" smtClean="0">
                  <a:solidFill>
                    <a:schemeClr val="dk2"/>
                  </a:solidFill>
                  <a:latin typeface="Raleway"/>
                  <a:ea typeface="Raleway"/>
                  <a:cs typeface="Raleway"/>
                  <a:sym typeface="Raleway"/>
                  <a:hlinkClick r:id="rId6"/>
                </a:rPr>
                <a:t>/</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endParaRPr sz="1200" dirty="0">
                <a:solidFill>
                  <a:schemeClr val="dk2"/>
                </a:solidFill>
                <a:latin typeface="Raleway"/>
                <a:ea typeface="Raleway"/>
                <a:cs typeface="Raleway"/>
                <a:sym typeface="Raleway"/>
              </a:endParaRPr>
            </a:p>
          </p:txBody>
        </p:sp>
      </p:grpSp>
      <p:sp>
        <p:nvSpPr>
          <p:cNvPr id="136" name="Shape 136"/>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dirty="0">
                <a:solidFill>
                  <a:schemeClr val="accent5"/>
                </a:solidFill>
                <a:latin typeface="Raleway"/>
                <a:ea typeface="Raleway"/>
                <a:cs typeface="Raleway"/>
                <a:sym typeface="Raleway"/>
              </a:rPr>
              <a:t>Build </a:t>
            </a:r>
            <a:r>
              <a:rPr lang="en" sz="2400" b="1" dirty="0" smtClean="0">
                <a:solidFill>
                  <a:schemeClr val="accent5"/>
                </a:solidFill>
                <a:latin typeface="Raleway"/>
                <a:ea typeface="Raleway"/>
                <a:cs typeface="Raleway"/>
                <a:sym typeface="Raleway"/>
              </a:rPr>
              <a:t>and test osquery for different platform</a:t>
            </a:r>
            <a:endParaRPr sz="2400" dirty="0"/>
          </a:p>
        </p:txBody>
      </p:sp>
      <p:sp>
        <p:nvSpPr>
          <p:cNvPr id="5" name="TextBox 4"/>
          <p:cNvSpPr txBox="1"/>
          <p:nvPr/>
        </p:nvSpPr>
        <p:spPr>
          <a:xfrm>
            <a:off x="126172" y="1540834"/>
            <a:ext cx="5660907" cy="1384995"/>
          </a:xfrm>
          <a:prstGeom prst="rect">
            <a:avLst/>
          </a:prstGeom>
          <a:noFill/>
        </p:spPr>
        <p:txBody>
          <a:bodyPr wrap="square" rtlCol="0">
            <a:spAutoFit/>
          </a:bodyPr>
          <a:lstStyle/>
          <a:p>
            <a:r>
              <a:rPr lang="en-US" dirty="0" smtClean="0">
                <a:solidFill>
                  <a:srgbClr val="FB8C00"/>
                </a:solidFill>
              </a:rPr>
              <a:t>For Windows: make_win64_binaries.bat</a:t>
            </a:r>
          </a:p>
          <a:p>
            <a:r>
              <a:rPr lang="en-US" dirty="0" smtClean="0">
                <a:solidFill>
                  <a:srgbClr val="FB8C00"/>
                </a:solidFill>
              </a:rPr>
              <a:t>For Linux and mac: $make package &amp;&amp; make_osx_package.sh  </a:t>
            </a:r>
          </a:p>
          <a:p>
            <a:endParaRPr lang="en-US" dirty="0">
              <a:solidFill>
                <a:srgbClr val="FB8C00"/>
              </a:solidFill>
            </a:endParaRPr>
          </a:p>
          <a:p>
            <a:endParaRPr lang="en-US" dirty="0" smtClean="0">
              <a:solidFill>
                <a:srgbClr val="FB8C00"/>
              </a:solidFill>
            </a:endParaRPr>
          </a:p>
          <a:p>
            <a:r>
              <a:rPr lang="en-US" dirty="0" smtClean="0">
                <a:solidFill>
                  <a:srgbClr val="FB8C00"/>
                </a:solidFill>
              </a:rPr>
              <a:t>Automate with Jenkins! </a:t>
            </a:r>
          </a:p>
          <a:p>
            <a:endParaRPr lang="en-US" dirty="0">
              <a:solidFill>
                <a:srgbClr val="FB8C00"/>
              </a:solidFill>
            </a:endParaRPr>
          </a:p>
        </p:txBody>
      </p:sp>
      <p:pic>
        <p:nvPicPr>
          <p:cNvPr id="6" name="Picture 5"/>
          <p:cNvPicPr>
            <a:picLocks noChangeAspect="1"/>
          </p:cNvPicPr>
          <p:nvPr/>
        </p:nvPicPr>
        <p:blipFill>
          <a:blip r:embed="rId7"/>
          <a:stretch>
            <a:fillRect/>
          </a:stretch>
        </p:blipFill>
        <p:spPr>
          <a:xfrm>
            <a:off x="2518578" y="2925829"/>
            <a:ext cx="3499060" cy="2132260"/>
          </a:xfrm>
          <a:prstGeom prst="rect">
            <a:avLst/>
          </a:prstGeom>
        </p:spPr>
      </p:pic>
      <p:sp>
        <p:nvSpPr>
          <p:cNvPr id="10"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4515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Shape 149"/>
          <p:cNvGrpSpPr/>
          <p:nvPr/>
        </p:nvGrpSpPr>
        <p:grpSpPr>
          <a:xfrm>
            <a:off x="6748137" y="36810"/>
            <a:ext cx="2257318" cy="2473634"/>
            <a:chOff x="6803275" y="395363"/>
            <a:chExt cx="2212050" cy="2537076"/>
          </a:xfrm>
        </p:grpSpPr>
        <p:pic>
          <p:nvPicPr>
            <p:cNvPr id="150" name="Shape 150"/>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51" name="Shape 151"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52" name="Shape 15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b="1" u="sng">
                  <a:solidFill>
                    <a:schemeClr val="hlink"/>
                  </a:solidFill>
                  <a:latin typeface="Raleway"/>
                  <a:ea typeface="Raleway"/>
                  <a:cs typeface="Raleway"/>
                  <a:sym typeface="Raleway"/>
                  <a:hlinkClick r:id="rId5"/>
                </a:rPr>
                <a:t>http://osquery.io/</a:t>
              </a:r>
              <a:endParaRPr sz="120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a:solidFill>
                    <a:schemeClr val="hlink"/>
                  </a:solidFill>
                  <a:latin typeface="Raleway"/>
                  <a:ea typeface="Raleway"/>
                  <a:cs typeface="Raleway"/>
                  <a:sym typeface="Raleway"/>
                  <a:hlinkClick r:id="rId6"/>
                </a:rPr>
                <a:t>https://github.com/facebook/osquery</a:t>
              </a:r>
              <a:endParaRPr sz="120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a:solidFill>
                    <a:schemeClr val="hlink"/>
                  </a:solidFill>
                  <a:latin typeface="Raleway"/>
                  <a:ea typeface="Raleway"/>
                  <a:cs typeface="Raleway"/>
                  <a:sym typeface="Raleway"/>
                  <a:hlinkClick r:id="rId7"/>
                </a:rPr>
                <a:t>https://osquery.readthedocs.io/en/stable/</a:t>
              </a:r>
              <a:endParaRPr sz="1200">
                <a:solidFill>
                  <a:schemeClr val="dk2"/>
                </a:solidFill>
                <a:latin typeface="Raleway"/>
                <a:ea typeface="Raleway"/>
                <a:cs typeface="Raleway"/>
                <a:sym typeface="Raleway"/>
              </a:endParaRPr>
            </a:p>
            <a:p>
              <a:pPr marL="0" lvl="0" indent="0" rtl="0">
                <a:spcBef>
                  <a:spcPts val="800"/>
                </a:spcBef>
                <a:spcAft>
                  <a:spcPts val="800"/>
                </a:spcAft>
                <a:buClr>
                  <a:schemeClr val="dk2"/>
                </a:buClr>
                <a:buSzPts val="1100"/>
                <a:buFont typeface="Arial"/>
                <a:buNone/>
              </a:pPr>
              <a:endParaRPr sz="1200">
                <a:solidFill>
                  <a:schemeClr val="dk2"/>
                </a:solidFill>
                <a:latin typeface="Raleway"/>
                <a:ea typeface="Raleway"/>
                <a:cs typeface="Raleway"/>
                <a:sym typeface="Raleway"/>
              </a:endParaRPr>
            </a:p>
          </p:txBody>
        </p:sp>
      </p:grpSp>
      <p:sp>
        <p:nvSpPr>
          <p:cNvPr id="153" name="Shape 153"/>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chemeClr val="accent5"/>
                </a:solidFill>
                <a:latin typeface="Raleway"/>
                <a:ea typeface="Raleway"/>
                <a:cs typeface="Raleway"/>
                <a:sym typeface="Raleway"/>
              </a:rPr>
              <a:t>Performance safety</a:t>
            </a:r>
            <a:endParaRPr sz="2400"/>
          </a:p>
        </p:txBody>
      </p:sp>
      <p:pic>
        <p:nvPicPr>
          <p:cNvPr id="8" name="Picture 7"/>
          <p:cNvPicPr>
            <a:picLocks noChangeAspect="1"/>
          </p:cNvPicPr>
          <p:nvPr/>
        </p:nvPicPr>
        <p:blipFill>
          <a:blip r:embed="rId8"/>
          <a:stretch>
            <a:fillRect/>
          </a:stretch>
        </p:blipFill>
        <p:spPr>
          <a:xfrm>
            <a:off x="254100" y="2432036"/>
            <a:ext cx="8383831" cy="23405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idx="4294967295"/>
          </p:nvPr>
        </p:nvSpPr>
        <p:spPr>
          <a:xfrm>
            <a:off x="0" y="457200"/>
            <a:ext cx="8258175" cy="766763"/>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PACKS: do not re-invent the wheel!</a:t>
            </a:r>
            <a:endParaRPr sz="2400" dirty="0"/>
          </a:p>
        </p:txBody>
      </p:sp>
      <p:pic>
        <p:nvPicPr>
          <p:cNvPr id="2" name="Picture 1"/>
          <p:cNvPicPr>
            <a:picLocks noChangeAspect="1"/>
          </p:cNvPicPr>
          <p:nvPr/>
        </p:nvPicPr>
        <p:blipFill>
          <a:blip r:embed="rId3"/>
          <a:stretch>
            <a:fillRect/>
          </a:stretch>
        </p:blipFill>
        <p:spPr>
          <a:xfrm>
            <a:off x="827259" y="1455575"/>
            <a:ext cx="7374151" cy="33248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chemeClr val="dk1"/>
                </a:solidFill>
              </a:rPr>
              <a:t>Deploy strategy</a:t>
            </a:r>
            <a:endParaRPr sz="24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10" y="1031013"/>
            <a:ext cx="6305893" cy="40218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pSp>
        <p:nvGrpSpPr>
          <p:cNvPr id="165" name="Shape 165"/>
          <p:cNvGrpSpPr/>
          <p:nvPr/>
        </p:nvGrpSpPr>
        <p:grpSpPr>
          <a:xfrm>
            <a:off x="6781388" y="366127"/>
            <a:ext cx="2362612" cy="2676331"/>
            <a:chOff x="6803275" y="395363"/>
            <a:chExt cx="2212050" cy="2537076"/>
          </a:xfrm>
        </p:grpSpPr>
        <p:pic>
          <p:nvPicPr>
            <p:cNvPr id="166" name="Shape 16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67" name="Shape 16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68" name="Shape 16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dirty="0" smtClean="0">
                  <a:solidFill>
                    <a:schemeClr val="dk1"/>
                  </a:solidFill>
                  <a:latin typeface="Raleway"/>
                  <a:ea typeface="Raleway"/>
                  <a:cs typeface="Raleway"/>
                  <a:sym typeface="Raleway"/>
                </a:rPr>
                <a:t>Tip</a:t>
              </a:r>
              <a:endParaRPr b="1" dirty="0" smtClean="0">
                <a:solidFill>
                  <a:schemeClr val="dk1"/>
                </a:solidFill>
                <a:latin typeface="Raleway"/>
                <a:ea typeface="Raleway"/>
                <a:cs typeface="Raleway"/>
                <a:sym typeface="Raleway"/>
              </a:endParaRPr>
            </a:p>
            <a:p>
              <a:pPr lvl="0">
                <a:spcBef>
                  <a:spcPts val="800"/>
                </a:spcBef>
                <a:buClr>
                  <a:schemeClr val="dk2"/>
                </a:buClr>
                <a:buSzPts val="1100"/>
              </a:pPr>
              <a:r>
                <a:rPr lang="en-US" b="1" u="sng" dirty="0">
                  <a:solidFill>
                    <a:schemeClr val="hlink"/>
                  </a:solidFill>
                  <a:latin typeface="Raleway"/>
                  <a:ea typeface="Raleway"/>
                  <a:cs typeface="Raleway"/>
                  <a:sym typeface="Raleway"/>
                </a:rPr>
                <a:t>https://osquery.readthedocs.io/en/stable/deployment/log-aggregation/</a:t>
              </a:r>
              <a:endParaRPr sz="1200" dirty="0">
                <a:solidFill>
                  <a:schemeClr val="dk2"/>
                </a:solidFill>
                <a:latin typeface="Raleway"/>
                <a:ea typeface="Raleway"/>
                <a:cs typeface="Raleway"/>
                <a:sym typeface="Raleway"/>
              </a:endParaRPr>
            </a:p>
          </p:txBody>
        </p:sp>
      </p:grpSp>
      <p:sp>
        <p:nvSpPr>
          <p:cNvPr id="169" name="Shape 169"/>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dirty="0">
                <a:solidFill>
                  <a:schemeClr val="accent5"/>
                </a:solidFill>
                <a:latin typeface="Raleway"/>
                <a:ea typeface="Raleway"/>
                <a:cs typeface="Raleway"/>
                <a:sym typeface="Raleway"/>
              </a:rPr>
              <a:t>Log collection </a:t>
            </a:r>
            <a:endParaRPr sz="2400" b="1" dirty="0">
              <a:solidFill>
                <a:schemeClr val="accent5"/>
              </a:solidFill>
              <a:latin typeface="Raleway"/>
              <a:ea typeface="Raleway"/>
              <a:cs typeface="Raleway"/>
              <a:sym typeface="Raleway"/>
            </a:endParaRPr>
          </a:p>
          <a:p>
            <a:pPr marL="0" lvl="0" indent="0" rtl="0">
              <a:spcBef>
                <a:spcPts val="0"/>
              </a:spcBef>
              <a:spcAft>
                <a:spcPts val="0"/>
              </a:spcAft>
              <a:buNone/>
            </a:pPr>
            <a:endParaRPr sz="2400" b="1" dirty="0">
              <a:solidFill>
                <a:schemeClr val="accent5"/>
              </a:solidFill>
              <a:latin typeface="Raleway"/>
              <a:ea typeface="Raleway"/>
              <a:cs typeface="Raleway"/>
              <a:sym typeface="Raleway"/>
            </a:endParaRPr>
          </a:p>
        </p:txBody>
      </p:sp>
      <p:sp>
        <p:nvSpPr>
          <p:cNvPr id="2" name="TextBox 1"/>
          <p:cNvSpPr txBox="1"/>
          <p:nvPr/>
        </p:nvSpPr>
        <p:spPr>
          <a:xfrm>
            <a:off x="156593" y="1251036"/>
            <a:ext cx="6483270" cy="1754326"/>
          </a:xfrm>
          <a:prstGeom prst="rect">
            <a:avLst/>
          </a:prstGeom>
          <a:noFill/>
        </p:spPr>
        <p:txBody>
          <a:bodyPr wrap="square" rtlCol="0">
            <a:spAutoFit/>
          </a:bodyPr>
          <a:lstStyle/>
          <a:p>
            <a:r>
              <a:rPr lang="en-GB" dirty="0" err="1" smtClean="0">
                <a:solidFill>
                  <a:schemeClr val="bg1"/>
                </a:solidFill>
              </a:rPr>
              <a:t>Osquery</a:t>
            </a:r>
            <a:r>
              <a:rPr lang="en-GB" dirty="0" smtClean="0">
                <a:solidFill>
                  <a:schemeClr val="bg1"/>
                </a:solidFill>
              </a:rPr>
              <a:t> </a:t>
            </a:r>
            <a:r>
              <a:rPr lang="en-GB" dirty="0">
                <a:solidFill>
                  <a:schemeClr val="bg1"/>
                </a:solidFill>
              </a:rPr>
              <a:t>is designed to work with any environment's existing data infrastructure. Since the problem space of </a:t>
            </a:r>
            <a:r>
              <a:rPr lang="en-GB" dirty="0" smtClean="0">
                <a:solidFill>
                  <a:schemeClr val="bg1"/>
                </a:solidFill>
              </a:rPr>
              <a:t>forwarding</a:t>
            </a:r>
          </a:p>
          <a:p>
            <a:r>
              <a:rPr lang="en-GB" dirty="0" smtClean="0">
                <a:solidFill>
                  <a:schemeClr val="bg1"/>
                </a:solidFill>
              </a:rPr>
              <a:t> </a:t>
            </a:r>
            <a:r>
              <a:rPr lang="en-GB" dirty="0">
                <a:solidFill>
                  <a:schemeClr val="bg1"/>
                </a:solidFill>
              </a:rPr>
              <a:t>logs is so well developed, </a:t>
            </a:r>
            <a:r>
              <a:rPr lang="en-GB" dirty="0" err="1">
                <a:solidFill>
                  <a:schemeClr val="bg1"/>
                </a:solidFill>
              </a:rPr>
              <a:t>osquery</a:t>
            </a:r>
            <a:r>
              <a:rPr lang="en-GB" dirty="0">
                <a:solidFill>
                  <a:schemeClr val="bg1"/>
                </a:solidFill>
              </a:rPr>
              <a:t> does not implement log forwarding internally</a:t>
            </a:r>
            <a:r>
              <a:rPr lang="en-GB" dirty="0" smtClean="0">
                <a:solidFill>
                  <a:schemeClr val="bg1"/>
                </a:solidFill>
              </a:rPr>
              <a:t>.</a:t>
            </a:r>
          </a:p>
          <a:p>
            <a:endParaRPr lang="en-GB" dirty="0">
              <a:solidFill>
                <a:schemeClr val="bg1"/>
              </a:solidFill>
            </a:endParaRPr>
          </a:p>
          <a:p>
            <a:r>
              <a:rPr lang="en-GB" dirty="0" err="1" smtClean="0">
                <a:solidFill>
                  <a:schemeClr val="bg1"/>
                </a:solidFill>
              </a:rPr>
              <a:t>Kibana</a:t>
            </a:r>
            <a:r>
              <a:rPr lang="en-GB" dirty="0" smtClean="0">
                <a:solidFill>
                  <a:schemeClr val="bg1"/>
                </a:solidFill>
              </a:rPr>
              <a:t> ,</a:t>
            </a:r>
            <a:r>
              <a:rPr lang="en-GB" dirty="0">
                <a:solidFill>
                  <a:schemeClr val="bg1"/>
                </a:solidFill>
              </a:rPr>
              <a:t> </a:t>
            </a:r>
            <a:r>
              <a:rPr lang="en-GB" dirty="0" err="1" smtClean="0">
                <a:solidFill>
                  <a:schemeClr val="bg1"/>
                </a:solidFill>
              </a:rPr>
              <a:t>splunk</a:t>
            </a:r>
            <a:r>
              <a:rPr lang="en-GB" dirty="0" smtClean="0">
                <a:solidFill>
                  <a:schemeClr val="bg1"/>
                </a:solidFill>
              </a:rPr>
              <a:t>, </a:t>
            </a:r>
            <a:r>
              <a:rPr lang="en-GB" dirty="0" err="1">
                <a:solidFill>
                  <a:schemeClr val="bg1"/>
                </a:solidFill>
              </a:rPr>
              <a:t>Rsyslog</a:t>
            </a:r>
            <a:r>
              <a:rPr lang="en-GB" dirty="0">
                <a:solidFill>
                  <a:schemeClr val="bg1"/>
                </a:solidFill>
              </a:rPr>
              <a:t>, </a:t>
            </a:r>
            <a:r>
              <a:rPr lang="en-GB" dirty="0" err="1">
                <a:solidFill>
                  <a:schemeClr val="bg1"/>
                </a:solidFill>
              </a:rPr>
              <a:t>Fluentd</a:t>
            </a:r>
            <a:r>
              <a:rPr lang="en-GB" dirty="0">
                <a:solidFill>
                  <a:schemeClr val="bg1"/>
                </a:solidFill>
              </a:rPr>
              <a:t>, Scribe, etc.</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a:solidFill>
                  <a:schemeClr val="dk1"/>
                </a:solidFill>
              </a:rPr>
              <a:t>Live queries </a:t>
            </a:r>
            <a:endParaRPr sz="2400" dirty="0"/>
          </a:p>
        </p:txBody>
      </p:sp>
      <p:sp>
        <p:nvSpPr>
          <p:cNvPr id="2" name="TextBox 1"/>
          <p:cNvSpPr txBox="1"/>
          <p:nvPr/>
        </p:nvSpPr>
        <p:spPr>
          <a:xfrm>
            <a:off x="55419" y="700088"/>
            <a:ext cx="2360814" cy="1477328"/>
          </a:xfrm>
          <a:prstGeom prst="rect">
            <a:avLst/>
          </a:prstGeom>
          <a:noFill/>
        </p:spPr>
        <p:txBody>
          <a:bodyPr wrap="square" rtlCol="0">
            <a:spAutoFit/>
          </a:bodyPr>
          <a:lstStyle/>
          <a:p>
            <a:endParaRPr lang="en-US" dirty="0"/>
          </a:p>
          <a:p>
            <a:r>
              <a:rPr lang="en-US" dirty="0">
                <a:hlinkClick r:id="rId3"/>
              </a:rPr>
              <a:t>https://</a:t>
            </a:r>
            <a:r>
              <a:rPr lang="en-US" dirty="0" smtClean="0">
                <a:hlinkClick r:id="rId3"/>
              </a:rPr>
              <a:t>github.com/mwielgoszewski/doorman</a:t>
            </a:r>
            <a:endParaRPr lang="en-US" dirty="0" smtClean="0"/>
          </a:p>
          <a:p>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599" y="200963"/>
            <a:ext cx="4946673" cy="30320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19" y="2220320"/>
            <a:ext cx="4878545" cy="279376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What about global log collection?</a:t>
            </a:r>
            <a:br>
              <a:rPr lang="en" sz="3600" dirty="0" smtClean="0">
                <a:solidFill>
                  <a:schemeClr val="dk1"/>
                </a:solidFill>
              </a:rPr>
            </a:br>
            <a:r>
              <a:rPr lang="en" sz="3600" dirty="0" smtClean="0">
                <a:solidFill>
                  <a:schemeClr val="dk1"/>
                </a:solidFill>
              </a:rPr>
              <a:t>Firehose on AWS </a:t>
            </a:r>
            <a:endParaRPr sz="2400" dirty="0"/>
          </a:p>
        </p:txBody>
      </p:sp>
      <p:pic>
        <p:nvPicPr>
          <p:cNvPr id="2" name="Picture 1"/>
          <p:cNvPicPr>
            <a:picLocks noChangeAspect="1"/>
          </p:cNvPicPr>
          <p:nvPr/>
        </p:nvPicPr>
        <p:blipFill>
          <a:blip r:embed="rId3"/>
          <a:stretch>
            <a:fillRect/>
          </a:stretch>
        </p:blipFill>
        <p:spPr>
          <a:xfrm>
            <a:off x="1633885" y="1536358"/>
            <a:ext cx="5074417" cy="32916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idx="4294967295"/>
          </p:nvPr>
        </p:nvSpPr>
        <p:spPr>
          <a:xfrm>
            <a:off x="0" y="141288"/>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chemeClr val="dk1"/>
                </a:solidFill>
              </a:rPr>
              <a:t>Thinks i’m going to talk about</a:t>
            </a:r>
            <a:endParaRPr sz="2400"/>
          </a:p>
        </p:txBody>
      </p:sp>
      <p:sp>
        <p:nvSpPr>
          <p:cNvPr id="79" name="Shape 79"/>
          <p:cNvSpPr txBox="1">
            <a:spLocks noGrp="1"/>
          </p:cNvSpPr>
          <p:nvPr>
            <p:ph type="title" idx="4294967295"/>
          </p:nvPr>
        </p:nvSpPr>
        <p:spPr>
          <a:xfrm>
            <a:off x="0" y="808038"/>
            <a:ext cx="7929563" cy="1004887"/>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700">
                <a:latin typeface="Lato"/>
                <a:ea typeface="Lato"/>
                <a:cs typeface="Lato"/>
                <a:sym typeface="Lato"/>
              </a:rPr>
              <a:t>EDR - endpoint detection &amp; response:</a:t>
            </a:r>
            <a:endParaRPr sz="1700">
              <a:latin typeface="Lato"/>
              <a:ea typeface="Lato"/>
              <a:cs typeface="Lato"/>
              <a:sym typeface="Lato"/>
            </a:endParaRPr>
          </a:p>
          <a:p>
            <a:pPr marL="0" lvl="0" indent="0" rtl="0">
              <a:lnSpc>
                <a:spcPct val="115000"/>
              </a:lnSpc>
              <a:spcBef>
                <a:spcPts val="1600"/>
              </a:spcBef>
              <a:spcAft>
                <a:spcPts val="1600"/>
              </a:spcAft>
              <a:buNone/>
            </a:pPr>
            <a:r>
              <a:rPr lang="en" sz="1700">
                <a:latin typeface="Lato"/>
                <a:ea typeface="Lato"/>
                <a:cs typeface="Lato"/>
                <a:sym typeface="Lato"/>
              </a:rPr>
              <a:t>how to build a ecosystems for mass incident detection and &amp; response </a:t>
            </a:r>
            <a:endParaRPr sz="1700">
              <a:latin typeface="Lato"/>
              <a:ea typeface="Lato"/>
              <a:cs typeface="Lato"/>
              <a:sym typeface="Lato"/>
            </a:endParaRPr>
          </a:p>
        </p:txBody>
      </p:sp>
      <p:sp>
        <p:nvSpPr>
          <p:cNvPr id="80" name="Shape 80"/>
          <p:cNvSpPr txBox="1">
            <a:spLocks noGrp="1"/>
          </p:cNvSpPr>
          <p:nvPr>
            <p:ph type="title" idx="4294967295"/>
          </p:nvPr>
        </p:nvSpPr>
        <p:spPr>
          <a:xfrm>
            <a:off x="0" y="1812925"/>
            <a:ext cx="5676900"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chemeClr val="dk1"/>
                </a:solidFill>
              </a:rPr>
              <a:t>Thinks i don’t talk about </a:t>
            </a:r>
            <a:endParaRPr sz="2400"/>
          </a:p>
        </p:txBody>
      </p:sp>
      <p:sp>
        <p:nvSpPr>
          <p:cNvPr id="81" name="Shape 81"/>
          <p:cNvSpPr txBox="1">
            <a:spLocks noGrp="1"/>
          </p:cNvSpPr>
          <p:nvPr>
            <p:ph type="title" idx="4294967295"/>
          </p:nvPr>
        </p:nvSpPr>
        <p:spPr>
          <a:xfrm>
            <a:off x="0" y="2508250"/>
            <a:ext cx="5197475" cy="132715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700" dirty="0">
                <a:latin typeface="Lato"/>
                <a:ea typeface="Lato"/>
                <a:cs typeface="Lato"/>
                <a:sym typeface="Lato"/>
              </a:rPr>
              <a:t>Product pitch </a:t>
            </a:r>
            <a:endParaRPr sz="1700" dirty="0">
              <a:latin typeface="Lato"/>
              <a:ea typeface="Lato"/>
              <a:cs typeface="Lato"/>
              <a:sym typeface="Lato"/>
            </a:endParaRPr>
          </a:p>
          <a:p>
            <a:pPr marL="0" lvl="0" indent="0" rtl="0">
              <a:lnSpc>
                <a:spcPct val="115000"/>
              </a:lnSpc>
              <a:spcBef>
                <a:spcPts val="1600"/>
              </a:spcBef>
              <a:spcAft>
                <a:spcPts val="0"/>
              </a:spcAft>
              <a:buNone/>
            </a:pPr>
            <a:r>
              <a:rPr lang="en" sz="1700" dirty="0">
                <a:latin typeface="Lato"/>
                <a:ea typeface="Lato"/>
                <a:cs typeface="Lato"/>
                <a:sym typeface="Lato"/>
              </a:rPr>
              <a:t>What you can find on the osquery doc pages</a:t>
            </a:r>
            <a:endParaRPr sz="1700" dirty="0">
              <a:latin typeface="Lato"/>
              <a:ea typeface="Lato"/>
              <a:cs typeface="Lato"/>
              <a:sym typeface="Lato"/>
            </a:endParaRPr>
          </a:p>
          <a:p>
            <a:pPr marL="0" lvl="0" indent="0" rtl="0">
              <a:lnSpc>
                <a:spcPct val="115000"/>
              </a:lnSpc>
              <a:spcBef>
                <a:spcPts val="1600"/>
              </a:spcBef>
              <a:spcAft>
                <a:spcPts val="1600"/>
              </a:spcAft>
              <a:buNone/>
            </a:pPr>
            <a:r>
              <a:rPr lang="en" sz="1700" dirty="0">
                <a:latin typeface="Lato"/>
                <a:ea typeface="Lato"/>
                <a:cs typeface="Lato"/>
                <a:sym typeface="Lato"/>
              </a:rPr>
              <a:t>How cool is the company I work for  </a:t>
            </a:r>
            <a:endParaRPr sz="1700" dirty="0">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Shape 195"/>
          <p:cNvGrpSpPr/>
          <p:nvPr/>
        </p:nvGrpSpPr>
        <p:grpSpPr>
          <a:xfrm>
            <a:off x="6781387" y="366127"/>
            <a:ext cx="2329661" cy="3122597"/>
            <a:chOff x="6803275" y="395363"/>
            <a:chExt cx="2212050" cy="2537076"/>
          </a:xfrm>
        </p:grpSpPr>
        <p:pic>
          <p:nvPicPr>
            <p:cNvPr id="196" name="Shape 19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97" name="Shape 197"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98" name="Shape 19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dirty="0">
                  <a:solidFill>
                    <a:schemeClr val="dk1"/>
                  </a:solidFill>
                  <a:latin typeface="Raleway"/>
                  <a:ea typeface="Raleway"/>
                  <a:cs typeface="Raleway"/>
                  <a:sym typeface="Raleway"/>
                </a:rPr>
                <a:t>Tip</a:t>
              </a:r>
              <a:endParaRPr b="1" dirty="0">
                <a:solidFill>
                  <a:schemeClr val="dk1"/>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b="1" u="sng" dirty="0">
                  <a:solidFill>
                    <a:schemeClr val="hlink"/>
                  </a:solidFill>
                  <a:latin typeface="Raleway"/>
                  <a:ea typeface="Raleway"/>
                  <a:cs typeface="Raleway"/>
                  <a:sym typeface="Raleway"/>
                  <a:hlinkClick r:id="rId5"/>
                </a:rPr>
                <a:t>http://osquery.io/</a:t>
              </a:r>
              <a:endParaRPr sz="1200" dirty="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dirty="0">
                  <a:solidFill>
                    <a:schemeClr val="hlink"/>
                  </a:solidFill>
                  <a:latin typeface="Raleway"/>
                  <a:ea typeface="Raleway"/>
                  <a:cs typeface="Raleway"/>
                  <a:sym typeface="Raleway"/>
                  <a:hlinkClick r:id="rId6"/>
                </a:rPr>
                <a:t>https://github.com/facebook/osquery</a:t>
              </a:r>
              <a:endParaRPr sz="1200" dirty="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dirty="0">
                  <a:solidFill>
                    <a:schemeClr val="hlink"/>
                  </a:solidFill>
                  <a:latin typeface="Raleway"/>
                  <a:ea typeface="Raleway"/>
                  <a:cs typeface="Raleway"/>
                  <a:sym typeface="Raleway"/>
                  <a:hlinkClick r:id="rId7"/>
                </a:rPr>
                <a:t>https://osquery.readthedocs.io/en/stable/</a:t>
              </a:r>
              <a:endParaRPr sz="1200" dirty="0">
                <a:solidFill>
                  <a:schemeClr val="dk2"/>
                </a:solidFill>
                <a:latin typeface="Raleway"/>
                <a:ea typeface="Raleway"/>
                <a:cs typeface="Raleway"/>
                <a:sym typeface="Raleway"/>
              </a:endParaRPr>
            </a:p>
            <a:p>
              <a:pPr marL="0" lvl="0" indent="0" rtl="0">
                <a:spcBef>
                  <a:spcPts val="800"/>
                </a:spcBef>
                <a:spcAft>
                  <a:spcPts val="800"/>
                </a:spcAft>
                <a:buClr>
                  <a:schemeClr val="dk2"/>
                </a:buClr>
                <a:buSzPts val="1100"/>
                <a:buFont typeface="Arial"/>
                <a:buNone/>
              </a:pPr>
              <a:endParaRPr sz="1200" dirty="0">
                <a:solidFill>
                  <a:schemeClr val="dk2"/>
                </a:solidFill>
                <a:latin typeface="Raleway"/>
                <a:ea typeface="Raleway"/>
                <a:cs typeface="Raleway"/>
                <a:sym typeface="Raleway"/>
              </a:endParaRPr>
            </a:p>
          </p:txBody>
        </p:sp>
      </p:grpSp>
      <p:sp>
        <p:nvSpPr>
          <p:cNvPr id="199" name="Shape 199"/>
          <p:cNvSpPr txBox="1"/>
          <p:nvPr/>
        </p:nvSpPr>
        <p:spPr>
          <a:xfrm>
            <a:off x="331344" y="1954909"/>
            <a:ext cx="6755610" cy="33587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dirty="0">
                <a:solidFill>
                  <a:schemeClr val="accent5"/>
                </a:solidFill>
                <a:latin typeface="Raleway"/>
                <a:ea typeface="Raleway"/>
                <a:cs typeface="Raleway"/>
                <a:sym typeface="Raleway"/>
              </a:rPr>
              <a:t>Inference and </a:t>
            </a:r>
            <a:r>
              <a:rPr lang="en" sz="2400" b="1" dirty="0" smtClean="0">
                <a:solidFill>
                  <a:schemeClr val="accent5"/>
                </a:solidFill>
                <a:latin typeface="Raleway"/>
                <a:ea typeface="Raleway"/>
                <a:cs typeface="Raleway"/>
                <a:sym typeface="Raleway"/>
              </a:rPr>
              <a:t>baseline: what we can realise if you take the conrner cases? </a:t>
            </a:r>
            <a:endParaRPr sz="2400" b="1" dirty="0">
              <a:solidFill>
                <a:schemeClr val="accent5"/>
              </a:solidFill>
              <a:latin typeface="Raleway"/>
              <a:ea typeface="Raleway"/>
              <a:cs typeface="Raleway"/>
              <a:sym typeface="Raleway"/>
            </a:endParaRPr>
          </a:p>
          <a:p>
            <a:pPr marL="0" lvl="0" indent="0" rtl="0">
              <a:spcBef>
                <a:spcPts val="0"/>
              </a:spcBef>
              <a:spcAft>
                <a:spcPts val="0"/>
              </a:spcAft>
              <a:buNone/>
            </a:pPr>
            <a:endParaRPr sz="2400" b="1" dirty="0">
              <a:solidFill>
                <a:schemeClr val="accent5"/>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a:spcAft>
                <a:spcPts val="1600"/>
              </a:spcAft>
            </a:pPr>
            <a:r>
              <a:rPr lang="en-US" sz="3600" dirty="0">
                <a:solidFill>
                  <a:schemeClr val="accent5"/>
                </a:solidFill>
              </a:rPr>
              <a:t>Update and plugin</a:t>
            </a:r>
            <a:br>
              <a:rPr lang="en-US" sz="3600" dirty="0">
                <a:solidFill>
                  <a:schemeClr val="accent5"/>
                </a:solidFill>
              </a:rPr>
            </a:br>
            <a:r>
              <a:rPr lang="en" sz="3600" dirty="0" smtClean="0">
                <a:solidFill>
                  <a:schemeClr val="dk1"/>
                </a:solidFill>
              </a:rPr>
              <a:t> </a:t>
            </a:r>
            <a:endParaRPr sz="2400" dirty="0"/>
          </a:p>
        </p:txBody>
      </p:sp>
      <p:sp>
        <p:nvSpPr>
          <p:cNvPr id="2" name="TextBox 1"/>
          <p:cNvSpPr txBox="1"/>
          <p:nvPr/>
        </p:nvSpPr>
        <p:spPr>
          <a:xfrm>
            <a:off x="1293341" y="2159301"/>
            <a:ext cx="5082745" cy="646331"/>
          </a:xfrm>
          <a:prstGeom prst="rect">
            <a:avLst/>
          </a:prstGeom>
          <a:noFill/>
        </p:spPr>
        <p:txBody>
          <a:bodyPr wrap="square" rtlCol="0">
            <a:spAutoFit/>
          </a:bodyPr>
          <a:lstStyle/>
          <a:p>
            <a:r>
              <a:rPr lang="en-US" dirty="0" smtClean="0"/>
              <a:t>* How can I update the application?</a:t>
            </a:r>
          </a:p>
          <a:p>
            <a:r>
              <a:rPr lang="en-US" dirty="0" smtClean="0"/>
              <a:t>* What about my unique logs file and event ?</a:t>
            </a:r>
            <a:endParaRPr lang="en-US" dirty="0"/>
          </a:p>
        </p:txBody>
      </p:sp>
    </p:spTree>
    <p:extLst>
      <p:ext uri="{BB962C8B-B14F-4D97-AF65-F5344CB8AC3E}">
        <p14:creationId xmlns:p14="http://schemas.microsoft.com/office/powerpoint/2010/main" val="885216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8" name="Shape 208"/>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b="1" dirty="0" smtClean="0">
                <a:solidFill>
                  <a:schemeClr val="accent5"/>
                </a:solidFill>
                <a:latin typeface="Raleway"/>
                <a:ea typeface="Raleway"/>
                <a:cs typeface="Raleway"/>
                <a:sym typeface="Raleway"/>
              </a:rPr>
              <a:t>Alternatives</a:t>
            </a:r>
            <a:r>
              <a:rPr lang="en-US" sz="2400" b="1" smtClean="0">
                <a:solidFill>
                  <a:schemeClr val="accent5"/>
                </a:solidFill>
                <a:latin typeface="Raleway"/>
                <a:ea typeface="Raleway"/>
                <a:cs typeface="Raleway"/>
                <a:sym typeface="Raleway"/>
              </a:rPr>
              <a:t>? </a:t>
            </a:r>
            <a:endParaRPr sz="2400" b="1" dirty="0">
              <a:solidFill>
                <a:schemeClr val="accent5"/>
              </a:solidFill>
              <a:latin typeface="Raleway"/>
              <a:ea typeface="Raleway"/>
              <a:cs typeface="Raleway"/>
              <a:sym typeface="Raleway"/>
            </a:endParaRPr>
          </a:p>
        </p:txBody>
      </p:sp>
      <p:sp>
        <p:nvSpPr>
          <p:cNvPr id="2" name="TextBox 1"/>
          <p:cNvSpPr txBox="1"/>
          <p:nvPr/>
        </p:nvSpPr>
        <p:spPr>
          <a:xfrm>
            <a:off x="893805" y="2631989"/>
            <a:ext cx="6662401" cy="954107"/>
          </a:xfrm>
          <a:prstGeom prst="rect">
            <a:avLst/>
          </a:prstGeom>
          <a:noFill/>
        </p:spPr>
        <p:txBody>
          <a:bodyPr wrap="none" rtlCol="0">
            <a:spAutoFit/>
          </a:bodyPr>
          <a:lstStyle/>
          <a:p>
            <a:r>
              <a:rPr lang="en-US" dirty="0" err="1" smtClean="0">
                <a:solidFill>
                  <a:srgbClr val="FFC000"/>
                </a:solidFill>
              </a:rPr>
              <a:t>Facter</a:t>
            </a:r>
            <a:r>
              <a:rPr lang="en-US" dirty="0" smtClean="0">
                <a:solidFill>
                  <a:srgbClr val="FFC000"/>
                </a:solidFill>
              </a:rPr>
              <a:t> : </a:t>
            </a:r>
            <a:r>
              <a:rPr lang="en-GB" dirty="0">
                <a:solidFill>
                  <a:srgbClr val="FFC000"/>
                </a:solidFill>
              </a:rPr>
              <a:t>Collect and display system facts </a:t>
            </a:r>
            <a:r>
              <a:rPr lang="en-GB" dirty="0">
                <a:solidFill>
                  <a:srgbClr val="FFC000"/>
                </a:solidFill>
                <a:hlinkClick r:id="rId3"/>
              </a:rPr>
              <a:t>https://tickets.puppet.com/browse/FACT</a:t>
            </a:r>
            <a:r>
              <a:rPr lang="en-GB" dirty="0">
                <a:solidFill>
                  <a:srgbClr val="FFC000"/>
                </a:solidFill>
              </a:rPr>
              <a:t> </a:t>
            </a:r>
            <a:endParaRPr lang="en-US" dirty="0" smtClean="0">
              <a:solidFill>
                <a:srgbClr val="FFC000"/>
              </a:solidFill>
            </a:endParaRPr>
          </a:p>
          <a:p>
            <a:r>
              <a:rPr lang="en-US" dirty="0" err="1" smtClean="0">
                <a:solidFill>
                  <a:srgbClr val="FFC000"/>
                </a:solidFill>
              </a:rPr>
              <a:t>Sysdig</a:t>
            </a:r>
            <a:r>
              <a:rPr lang="en-US" dirty="0" smtClean="0">
                <a:solidFill>
                  <a:srgbClr val="FFC000"/>
                </a:solidFill>
              </a:rPr>
              <a:t>: </a:t>
            </a:r>
            <a:r>
              <a:rPr lang="en-GB" dirty="0">
                <a:solidFill>
                  <a:srgbClr val="FFC000"/>
                </a:solidFill>
              </a:rPr>
              <a:t>Open Source Troubleshooting, Forensics, and Security</a:t>
            </a:r>
          </a:p>
          <a:p>
            <a:r>
              <a:rPr lang="en-US" dirty="0" smtClean="0">
                <a:solidFill>
                  <a:srgbClr val="FFC000"/>
                </a:solidFill>
              </a:rPr>
              <a:t> </a:t>
            </a:r>
            <a:r>
              <a:rPr lang="en-US" dirty="0">
                <a:solidFill>
                  <a:srgbClr val="FFC000"/>
                </a:solidFill>
                <a:hlinkClick r:id="rId4"/>
              </a:rPr>
              <a:t>https://sysdig.com/opensource</a:t>
            </a:r>
            <a:r>
              <a:rPr lang="en-US" dirty="0" smtClean="0">
                <a:solidFill>
                  <a:srgbClr val="FFC000"/>
                </a:solidFill>
                <a:hlinkClick r:id="rId4"/>
              </a:rPr>
              <a:t>/</a:t>
            </a:r>
            <a:r>
              <a:rPr lang="en-US" dirty="0" smtClean="0">
                <a:solidFill>
                  <a:srgbClr val="FFC000"/>
                </a:solidFill>
              </a:rPr>
              <a:t> </a:t>
            </a:r>
          </a:p>
          <a:p>
            <a:endParaRPr lang="en-US" dirty="0">
              <a:solidFill>
                <a:srgbClr val="FFC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214" name="Shape 214"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215" name="Shape 215"/>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3000" b="1">
                <a:solidFill>
                  <a:schemeClr val="lt2"/>
                </a:solidFill>
                <a:latin typeface="Raleway"/>
                <a:ea typeface="Raleway"/>
                <a:cs typeface="Raleway"/>
                <a:sym typeface="Raleway"/>
              </a:rPr>
              <a:t>Questions?</a:t>
            </a:r>
            <a:endParaRPr sz="3000" b="1">
              <a:solidFill>
                <a:schemeClr val="lt2"/>
              </a:solidFill>
              <a:latin typeface="Raleway"/>
              <a:ea typeface="Raleway"/>
              <a:cs typeface="Raleway"/>
              <a:sym typeface="Raleway"/>
            </a:endParaRPr>
          </a:p>
        </p:txBody>
      </p:sp>
      <p:sp>
        <p:nvSpPr>
          <p:cNvPr id="216" name="Shape 216"/>
          <p:cNvSpPr txBox="1">
            <a:spLocks noGrp="1"/>
          </p:cNvSpPr>
          <p:nvPr>
            <p:ph type="body" idx="4294967295"/>
          </p:nvPr>
        </p:nvSpPr>
        <p:spPr>
          <a:xfrm>
            <a:off x="2654531" y="1449997"/>
            <a:ext cx="3432175" cy="3327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chemeClr val="dk1"/>
              </a:buClr>
              <a:buSzPts val="1400"/>
              <a:buFont typeface="Raleway"/>
              <a:buChar char="➔"/>
            </a:pPr>
            <a:r>
              <a:rPr lang="en" sz="1400" b="1" dirty="0">
                <a:solidFill>
                  <a:schemeClr val="dk1"/>
                </a:solidFill>
                <a:latin typeface="Raleway"/>
                <a:ea typeface="Raleway"/>
                <a:cs typeface="Raleway"/>
                <a:sym typeface="Raleway"/>
              </a:rPr>
              <a:t>Fabio Nigi - </a:t>
            </a:r>
            <a:r>
              <a:rPr lang="en" sz="1400" b="1" u="sng" dirty="0">
                <a:solidFill>
                  <a:schemeClr val="hlink"/>
                </a:solidFill>
                <a:latin typeface="Raleway"/>
                <a:ea typeface="Raleway"/>
                <a:cs typeface="Raleway"/>
                <a:sym typeface="Raleway"/>
                <a:hlinkClick r:id="rId5"/>
              </a:rPr>
              <a:t>nigifabio@gmail.com</a:t>
            </a:r>
            <a:endParaRPr sz="1200" dirty="0">
              <a:latin typeface="Raleway"/>
              <a:ea typeface="Raleway"/>
              <a:cs typeface="Raleway"/>
              <a:sym typeface="Raleway"/>
            </a:endParaRPr>
          </a:p>
          <a:p>
            <a:pPr marL="457200" lvl="0" indent="-304800" rtl="0">
              <a:spcBef>
                <a:spcPts val="1000"/>
              </a:spcBef>
              <a:spcAft>
                <a:spcPts val="0"/>
              </a:spcAft>
              <a:buSzPts val="1200"/>
              <a:buFont typeface="Raleway"/>
              <a:buChar char="➔"/>
            </a:pPr>
            <a:r>
              <a:rPr lang="en" sz="1200" u="sng" dirty="0">
                <a:solidFill>
                  <a:schemeClr val="hlink"/>
                </a:solidFill>
                <a:latin typeface="Raleway"/>
                <a:ea typeface="Raleway"/>
                <a:cs typeface="Raleway"/>
                <a:sym typeface="Raleway"/>
                <a:hlinkClick r:id="rId6"/>
              </a:rPr>
              <a:t>http://osquery.io/</a:t>
            </a:r>
            <a:endParaRPr sz="1200" dirty="0">
              <a:latin typeface="Raleway"/>
              <a:ea typeface="Raleway"/>
              <a:cs typeface="Raleway"/>
              <a:sym typeface="Raleway"/>
            </a:endParaRPr>
          </a:p>
          <a:p>
            <a:pPr marL="457200" lvl="0" indent="-304800" rtl="0">
              <a:spcBef>
                <a:spcPts val="1000"/>
              </a:spcBef>
              <a:spcAft>
                <a:spcPts val="0"/>
              </a:spcAft>
              <a:buSzPts val="1200"/>
              <a:buFont typeface="Raleway"/>
              <a:buChar char="➔"/>
            </a:pPr>
            <a:r>
              <a:rPr lang="en" sz="1200" u="sng" dirty="0" smtClean="0">
                <a:solidFill>
                  <a:schemeClr val="hlink"/>
                </a:solidFill>
                <a:latin typeface="Raleway"/>
                <a:ea typeface="Raleway"/>
                <a:cs typeface="Raleway"/>
                <a:sym typeface="Raleway"/>
                <a:hlinkClick r:id="rId7"/>
              </a:rPr>
              <a:t>https</a:t>
            </a:r>
            <a:r>
              <a:rPr lang="en" sz="1200" u="sng" dirty="0">
                <a:solidFill>
                  <a:schemeClr val="hlink"/>
                </a:solidFill>
                <a:latin typeface="Raleway"/>
                <a:ea typeface="Raleway"/>
                <a:cs typeface="Raleway"/>
                <a:sym typeface="Raleway"/>
                <a:hlinkClick r:id="rId7"/>
              </a:rPr>
              <a:t>://github.com/facebook/osquery</a:t>
            </a:r>
            <a:endParaRPr sz="1200" dirty="0">
              <a:latin typeface="Raleway"/>
              <a:ea typeface="Raleway"/>
              <a:cs typeface="Raleway"/>
              <a:sym typeface="Raleway"/>
            </a:endParaRPr>
          </a:p>
          <a:p>
            <a:pPr marL="457200" lvl="0" indent="-304800" rtl="0">
              <a:spcBef>
                <a:spcPts val="1000"/>
              </a:spcBef>
              <a:spcAft>
                <a:spcPts val="0"/>
              </a:spcAft>
              <a:buSzPts val="1200"/>
              <a:buFont typeface="Raleway"/>
              <a:buChar char="➔"/>
            </a:pPr>
            <a:r>
              <a:rPr lang="en" sz="1200" dirty="0" smtClean="0">
                <a:latin typeface="Raleway"/>
                <a:ea typeface="Raleway"/>
                <a:cs typeface="Raleway"/>
                <a:sym typeface="Raleway"/>
                <a:hlinkClick r:id="rId8"/>
              </a:rPr>
              <a:t>https</a:t>
            </a:r>
            <a:r>
              <a:rPr lang="en" sz="1200" dirty="0">
                <a:latin typeface="Raleway"/>
                <a:ea typeface="Raleway"/>
                <a:cs typeface="Raleway"/>
                <a:sym typeface="Raleway"/>
                <a:hlinkClick r:id="rId8"/>
              </a:rPr>
              <a:t>://</a:t>
            </a:r>
            <a:r>
              <a:rPr lang="en" sz="1200" dirty="0" smtClean="0">
                <a:latin typeface="Raleway"/>
                <a:ea typeface="Raleway"/>
                <a:cs typeface="Raleway"/>
                <a:sym typeface="Raleway"/>
                <a:hlinkClick r:id="rId8"/>
              </a:rPr>
              <a:t>osquery-slack.herokuapp.com</a:t>
            </a:r>
            <a:endParaRPr lang="en" sz="1200" dirty="0">
              <a:latin typeface="Raleway"/>
              <a:ea typeface="Raleway"/>
              <a:cs typeface="Raleway"/>
              <a:sym typeface="Raleway"/>
            </a:endParaRPr>
          </a:p>
          <a:p>
            <a:pPr marL="152400" lvl="0" indent="0" rtl="0">
              <a:spcBef>
                <a:spcPts val="1000"/>
              </a:spcBef>
              <a:spcAft>
                <a:spcPts val="0"/>
              </a:spcAft>
              <a:buSzPts val="1200"/>
              <a:buNone/>
            </a:pPr>
            <a:endParaRPr sz="1200" dirty="0">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83100" y="1637825"/>
            <a:ext cx="8631600" cy="2909700"/>
          </a:xfrm>
          <a:prstGeom prst="rect">
            <a:avLst/>
          </a:prstGeom>
        </p:spPr>
        <p:txBody>
          <a:bodyPr spcFirstLastPara="1" wrap="square" lIns="91425" tIns="91425" rIns="91425" bIns="91425" anchor="t" anchorCtr="0">
            <a:noAutofit/>
          </a:bodyPr>
          <a:lstStyle/>
          <a:p>
            <a:pPr lvl="0"/>
            <a:r>
              <a:rPr lang="en" sz="1700" dirty="0">
                <a:solidFill>
                  <a:srgbClr val="FB8C00"/>
                </a:solidFill>
                <a:latin typeface="Lato"/>
                <a:ea typeface="Lato"/>
                <a:cs typeface="Lato"/>
                <a:sym typeface="Lato"/>
              </a:rPr>
              <a:t>Git clone </a:t>
            </a:r>
            <a:r>
              <a:rPr lang="en-US" sz="1700" dirty="0">
                <a:solidFill>
                  <a:srgbClr val="FB8C00"/>
                </a:solidFill>
                <a:latin typeface="Lato"/>
                <a:ea typeface="Lato"/>
                <a:cs typeface="Lato"/>
                <a:sym typeface="Lato"/>
                <a:hlinkClick r:id="rId3"/>
              </a:rPr>
              <a:t>https://</a:t>
            </a:r>
            <a:r>
              <a:rPr lang="en-US" sz="1700" dirty="0" smtClean="0">
                <a:solidFill>
                  <a:srgbClr val="FB8C00"/>
                </a:solidFill>
                <a:latin typeface="Lato"/>
                <a:ea typeface="Lato"/>
                <a:cs typeface="Lato"/>
                <a:sym typeface="Lato"/>
                <a:hlinkClick r:id="rId3"/>
              </a:rPr>
              <a:t>github.com/nigifabio/first-osquery</a:t>
            </a:r>
            <a:r>
              <a:rPr lang="en-US" sz="1700" dirty="0" smtClean="0">
                <a:solidFill>
                  <a:srgbClr val="FB8C00"/>
                </a:solidFill>
                <a:latin typeface="Lato"/>
                <a:ea typeface="Lato"/>
                <a:cs typeface="Lato"/>
                <a:sym typeface="Lato"/>
              </a:rPr>
              <a:t> (the slides are </a:t>
            </a:r>
            <a:r>
              <a:rPr lang="en-US" sz="1700" dirty="0" smtClean="0">
                <a:solidFill>
                  <a:srgbClr val="FB8C00"/>
                </a:solidFill>
                <a:latin typeface="Lato"/>
                <a:ea typeface="Lato"/>
                <a:cs typeface="Lato"/>
                <a:sym typeface="Lato"/>
              </a:rPr>
              <a:t>going to be there</a:t>
            </a:r>
            <a:r>
              <a:rPr lang="en-US" sz="1700" dirty="0" smtClean="0">
                <a:solidFill>
                  <a:srgbClr val="FB8C00"/>
                </a:solidFill>
                <a:latin typeface="Lato"/>
                <a:ea typeface="Lato"/>
                <a:cs typeface="Lato"/>
                <a:sym typeface="Lato"/>
              </a:rPr>
              <a:t>)</a:t>
            </a:r>
            <a:endParaRPr sz="1700" dirty="0">
              <a:solidFill>
                <a:srgbClr val="FB8C00"/>
              </a:solidFill>
              <a:latin typeface="Lato"/>
              <a:ea typeface="Lato"/>
              <a:cs typeface="Lato"/>
              <a:sym typeface="Lato"/>
            </a:endParaRPr>
          </a:p>
          <a:p>
            <a:pPr marL="0" lvl="0" indent="0">
              <a:spcBef>
                <a:spcPts val="0"/>
              </a:spcBef>
              <a:spcAft>
                <a:spcPts val="0"/>
              </a:spcAft>
              <a:buNone/>
            </a:pPr>
            <a:endParaRPr sz="1700" dirty="0">
              <a:solidFill>
                <a:srgbClr val="FB8C00"/>
              </a:solidFill>
              <a:latin typeface="Lato"/>
              <a:ea typeface="Lato"/>
              <a:cs typeface="Lato"/>
              <a:sym typeface="Lato"/>
            </a:endParaRPr>
          </a:p>
          <a:p>
            <a:pPr marL="0" lvl="0" indent="0">
              <a:spcBef>
                <a:spcPts val="0"/>
              </a:spcBef>
              <a:spcAft>
                <a:spcPts val="0"/>
              </a:spcAft>
              <a:buNone/>
            </a:pPr>
            <a:r>
              <a:rPr lang="en" sz="1700" dirty="0" smtClean="0">
                <a:solidFill>
                  <a:srgbClr val="FB8C00"/>
                </a:solidFill>
                <a:latin typeface="Lato"/>
                <a:ea typeface="Lato"/>
                <a:cs typeface="Lato"/>
                <a:sym typeface="Lato"/>
              </a:rPr>
              <a:t>If hash vagrant &gt;2 /dev/null || hash –p apt-get install vagrant;  vagrant; vagrant up;</a:t>
            </a:r>
            <a:endParaRPr sz="1700" dirty="0" smtClean="0">
              <a:solidFill>
                <a:srgbClr val="FB8C00"/>
              </a:solidFill>
              <a:latin typeface="Lato"/>
              <a:ea typeface="Lato"/>
              <a:cs typeface="Lato"/>
              <a:sym typeface="Lato"/>
            </a:endParaRPr>
          </a:p>
          <a:p>
            <a:pPr marL="0" lvl="0" indent="0">
              <a:spcBef>
                <a:spcPts val="0"/>
              </a:spcBef>
              <a:spcAft>
                <a:spcPts val="0"/>
              </a:spcAft>
              <a:buNone/>
            </a:pPr>
            <a:endParaRPr sz="1700" dirty="0" smtClean="0">
              <a:solidFill>
                <a:srgbClr val="FB8C00"/>
              </a:solidFill>
              <a:latin typeface="Lato"/>
              <a:ea typeface="Lato"/>
              <a:cs typeface="Lato"/>
              <a:sym typeface="Lato"/>
            </a:endParaRPr>
          </a:p>
          <a:p>
            <a:pPr marL="0" lvl="0" indent="0">
              <a:spcBef>
                <a:spcPts val="0"/>
              </a:spcBef>
              <a:spcAft>
                <a:spcPts val="0"/>
              </a:spcAft>
              <a:buNone/>
            </a:pPr>
            <a:r>
              <a:rPr lang="en" sz="1700" dirty="0" smtClean="0">
                <a:solidFill>
                  <a:srgbClr val="FB8C00"/>
                </a:solidFill>
                <a:latin typeface="Lato"/>
                <a:ea typeface="Lato"/>
                <a:cs typeface="Lato"/>
                <a:sym typeface="Lato"/>
              </a:rPr>
              <a:t>Auth</a:t>
            </a:r>
            <a:r>
              <a:rPr lang="en" sz="1700" dirty="0">
                <a:solidFill>
                  <a:srgbClr val="FB8C00"/>
                </a:solidFill>
                <a:latin typeface="Lato"/>
                <a:ea typeface="Lato"/>
                <a:cs typeface="Lato"/>
                <a:sym typeface="Lato"/>
              </a:rPr>
              <a:t>: user: root password: puppet</a:t>
            </a:r>
            <a:endParaRPr sz="1700" dirty="0">
              <a:solidFill>
                <a:srgbClr val="FB8C00"/>
              </a:solidFill>
              <a:latin typeface="Lato"/>
              <a:ea typeface="Lato"/>
              <a:cs typeface="Lato"/>
              <a:sym typeface="Lato"/>
            </a:endParaRPr>
          </a:p>
          <a:p>
            <a:pPr marL="0" lvl="0" indent="0">
              <a:spcBef>
                <a:spcPts val="0"/>
              </a:spcBef>
              <a:spcAft>
                <a:spcPts val="0"/>
              </a:spcAft>
              <a:buNone/>
            </a:pPr>
            <a:r>
              <a:rPr lang="en" sz="1800" dirty="0">
                <a:solidFill>
                  <a:srgbClr val="FB8C00"/>
                </a:solidFill>
              </a:rPr>
              <a:t> </a:t>
            </a:r>
            <a:endParaRPr sz="1800" dirty="0">
              <a:solidFill>
                <a:srgbClr val="FB8C00"/>
              </a:solidFill>
            </a:endParaRPr>
          </a:p>
          <a:p>
            <a:pPr marL="0" lvl="0" indent="0">
              <a:spcBef>
                <a:spcPts val="0"/>
              </a:spcBef>
              <a:spcAft>
                <a:spcPts val="0"/>
              </a:spcAft>
              <a:buNone/>
            </a:pPr>
            <a:endParaRPr sz="1800" dirty="0">
              <a:solidFill>
                <a:srgbClr val="FB8C00"/>
              </a:solidFill>
            </a:endParaRPr>
          </a:p>
          <a:p>
            <a:pPr marL="0" lvl="0" indent="0" rtl="0">
              <a:spcBef>
                <a:spcPts val="0"/>
              </a:spcBef>
              <a:spcAft>
                <a:spcPts val="0"/>
              </a:spcAft>
              <a:buNone/>
            </a:pPr>
            <a:r>
              <a:rPr lang="en" sz="1800" dirty="0">
                <a:solidFill>
                  <a:srgbClr val="FB8C00"/>
                </a:solidFill>
              </a:rPr>
              <a:t>Someone is exfiltrating data.. </a:t>
            </a:r>
            <a:endParaRPr sz="1800" dirty="0">
              <a:solidFill>
                <a:srgbClr val="FB8C00"/>
              </a:solidFill>
            </a:endParaRPr>
          </a:p>
        </p:txBody>
      </p:sp>
      <p:sp>
        <p:nvSpPr>
          <p:cNvPr id="87" name="Shape 87"/>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dirty="0">
                <a:solidFill>
                  <a:schemeClr val="accent5"/>
                </a:solidFill>
                <a:latin typeface="Raleway"/>
                <a:ea typeface="Raleway"/>
                <a:cs typeface="Raleway"/>
                <a:sym typeface="Raleway"/>
              </a:rPr>
              <a:t>If </a:t>
            </a:r>
            <a:r>
              <a:rPr lang="en" sz="2400" b="1" dirty="0" smtClean="0">
                <a:solidFill>
                  <a:schemeClr val="accent5"/>
                </a:solidFill>
                <a:latin typeface="Raleway"/>
                <a:ea typeface="Raleway"/>
                <a:cs typeface="Raleway"/>
                <a:sym typeface="Raleway"/>
              </a:rPr>
              <a:t>you are (already) getting </a:t>
            </a:r>
            <a:r>
              <a:rPr lang="en" sz="2400" b="1" dirty="0">
                <a:solidFill>
                  <a:schemeClr val="accent5"/>
                </a:solidFill>
                <a:latin typeface="Raleway"/>
                <a:ea typeface="Raleway"/>
                <a:cs typeface="Raleway"/>
                <a:sym typeface="Raleway"/>
              </a:rPr>
              <a:t>bored..</a:t>
            </a:r>
            <a:endParaRPr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idx="4294967295"/>
          </p:nvPr>
        </p:nvSpPr>
        <p:spPr>
          <a:xfrm>
            <a:off x="0" y="3121025"/>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dirty="0" smtClean="0">
                <a:solidFill>
                  <a:schemeClr val="dk1"/>
                </a:solidFill>
              </a:rPr>
              <a:t>Which kind of people you deal with?</a:t>
            </a:r>
            <a:endParaRPr sz="2400" dirty="0"/>
          </a:p>
        </p:txBody>
      </p:sp>
      <p:sp>
        <p:nvSpPr>
          <p:cNvPr id="93" name="Shape 93"/>
          <p:cNvSpPr txBox="1"/>
          <p:nvPr/>
        </p:nvSpPr>
        <p:spPr>
          <a:xfrm>
            <a:off x="523664" y="1319481"/>
            <a:ext cx="7407000" cy="2226600"/>
          </a:xfrm>
          <a:prstGeom prst="rect">
            <a:avLst/>
          </a:prstGeom>
          <a:noFill/>
          <a:ln>
            <a:noFill/>
          </a:ln>
        </p:spPr>
        <p:txBody>
          <a:bodyPr spcFirstLastPara="1" wrap="square" lIns="91425" tIns="91425" rIns="91425" bIns="91425" anchor="t" anchorCtr="0">
            <a:noAutofit/>
          </a:bodyPr>
          <a:lstStyle/>
          <a:p>
            <a:pPr marL="457200" lvl="0" indent="-342900">
              <a:spcBef>
                <a:spcPts val="0"/>
              </a:spcBef>
              <a:spcAft>
                <a:spcPts val="0"/>
              </a:spcAft>
              <a:buClr>
                <a:schemeClr val="dk1"/>
              </a:buClr>
              <a:buSzPts val="1800"/>
              <a:buFont typeface="Raleway"/>
              <a:buChar char="●"/>
            </a:pPr>
            <a:r>
              <a:rPr lang="en" sz="1800" dirty="0">
                <a:latin typeface="Raleway"/>
                <a:ea typeface="Raleway"/>
                <a:cs typeface="Raleway"/>
                <a:sym typeface="Raleway"/>
              </a:rPr>
              <a:t>Too many OS centric products to solve too narrow of a use-case</a:t>
            </a:r>
            <a:endParaRPr sz="1800" dirty="0">
              <a:latin typeface="Raleway"/>
              <a:ea typeface="Raleway"/>
              <a:cs typeface="Raleway"/>
              <a:sym typeface="Raleway"/>
            </a:endParaRPr>
          </a:p>
          <a:p>
            <a:pPr marL="457200" lvl="0" indent="-342900">
              <a:spcBef>
                <a:spcPts val="0"/>
              </a:spcBef>
              <a:spcAft>
                <a:spcPts val="0"/>
              </a:spcAft>
              <a:buClr>
                <a:schemeClr val="dk1"/>
              </a:buClr>
              <a:buSzPts val="1800"/>
              <a:buFont typeface="Raleway"/>
              <a:buChar char="●"/>
            </a:pPr>
            <a:r>
              <a:rPr lang="en" sz="1800" dirty="0">
                <a:latin typeface="Raleway"/>
                <a:ea typeface="Raleway"/>
                <a:cs typeface="Raleway"/>
                <a:sym typeface="Raleway"/>
              </a:rPr>
              <a:t>New use-case? new vendor</a:t>
            </a:r>
            <a:endParaRPr sz="1800" dirty="0">
              <a:latin typeface="Raleway"/>
              <a:ea typeface="Raleway"/>
              <a:cs typeface="Raleway"/>
              <a:sym typeface="Raleway"/>
            </a:endParaRPr>
          </a:p>
          <a:p>
            <a:pPr marL="457200" lvl="0" indent="-342900">
              <a:spcBef>
                <a:spcPts val="0"/>
              </a:spcBef>
              <a:spcAft>
                <a:spcPts val="0"/>
              </a:spcAft>
              <a:buClr>
                <a:schemeClr val="dk1"/>
              </a:buClr>
              <a:buSzPts val="1800"/>
              <a:buFont typeface="Raleway"/>
              <a:buChar char="●"/>
            </a:pPr>
            <a:r>
              <a:rPr lang="en" sz="1800" dirty="0">
                <a:latin typeface="Raleway"/>
                <a:ea typeface="Raleway"/>
                <a:cs typeface="Raleway"/>
                <a:sym typeface="Raleway"/>
              </a:rPr>
              <a:t>We are not anymore in a windows centric or single distro world </a:t>
            </a:r>
            <a:endParaRPr sz="1800" dirty="0">
              <a:latin typeface="Raleway"/>
              <a:ea typeface="Raleway"/>
              <a:cs typeface="Raleway"/>
              <a:sym typeface="Raleway"/>
            </a:endParaRPr>
          </a:p>
          <a:p>
            <a:pPr marL="457200" lvl="0" indent="-342900" rtl="0">
              <a:spcBef>
                <a:spcPts val="0"/>
              </a:spcBef>
              <a:spcAft>
                <a:spcPts val="0"/>
              </a:spcAft>
              <a:buClr>
                <a:schemeClr val="dk1"/>
              </a:buClr>
              <a:buSzPts val="1800"/>
              <a:buFont typeface="Raleway"/>
              <a:buChar char="●"/>
            </a:pPr>
            <a:r>
              <a:rPr lang="en" sz="1800" dirty="0">
                <a:latin typeface="Raleway"/>
                <a:ea typeface="Raleway"/>
                <a:cs typeface="Raleway"/>
                <a:sym typeface="Raleway"/>
              </a:rPr>
              <a:t>Many vendor specific languages </a:t>
            </a:r>
            <a:endParaRPr sz="1800" dirty="0">
              <a:latin typeface="Raleway"/>
              <a:ea typeface="Raleway"/>
              <a:cs typeface="Raleway"/>
              <a:sym typeface="Raleway"/>
            </a:endParaRPr>
          </a:p>
          <a:p>
            <a:pPr marL="457200" lvl="0" indent="-342900" rtl="0">
              <a:spcBef>
                <a:spcPts val="0"/>
              </a:spcBef>
              <a:spcAft>
                <a:spcPts val="0"/>
              </a:spcAft>
              <a:buClr>
                <a:schemeClr val="dk1"/>
              </a:buClr>
              <a:buSzPts val="1800"/>
              <a:buFont typeface="Raleway"/>
              <a:buChar char="●"/>
            </a:pPr>
            <a:r>
              <a:rPr lang="en" sz="1800" dirty="0">
                <a:latin typeface="Raleway"/>
                <a:ea typeface="Raleway"/>
                <a:cs typeface="Raleway"/>
                <a:sym typeface="Raleway"/>
              </a:rPr>
              <a:t>Too much data to collect, store and analyse </a:t>
            </a:r>
            <a:r>
              <a:rPr lang="en" sz="1800" dirty="0">
                <a:solidFill>
                  <a:srgbClr val="FF0000"/>
                </a:solidFill>
                <a:latin typeface="Raleway"/>
                <a:ea typeface="Raleway"/>
                <a:cs typeface="Raleway"/>
                <a:sym typeface="Raleway"/>
              </a:rPr>
              <a:t> </a:t>
            </a:r>
          </a:p>
          <a:p>
            <a:pPr marL="114300" lvl="0" rtl="0">
              <a:spcBef>
                <a:spcPts val="0"/>
              </a:spcBef>
              <a:spcAft>
                <a:spcPts val="0"/>
              </a:spcAft>
              <a:buClr>
                <a:schemeClr val="dk1"/>
              </a:buClr>
              <a:buSzPts val="1800"/>
            </a:pPr>
            <a:endParaRPr lang="en-GB" sz="1800" dirty="0" smtClean="0">
              <a:solidFill>
                <a:srgbClr val="FF0000"/>
              </a:solidFill>
              <a:latin typeface="Raleway"/>
              <a:ea typeface="Raleway"/>
              <a:cs typeface="Raleway"/>
              <a:sym typeface="Raleway"/>
            </a:endParaRPr>
          </a:p>
          <a:p>
            <a:pPr marL="114300" lvl="0" rtl="0">
              <a:spcBef>
                <a:spcPts val="0"/>
              </a:spcBef>
              <a:spcAft>
                <a:spcPts val="0"/>
              </a:spcAft>
              <a:buClr>
                <a:schemeClr val="dk1"/>
              </a:buClr>
              <a:buSzPts val="1800"/>
            </a:pPr>
            <a:endParaRPr lang="en-GB" sz="1800" dirty="0">
              <a:solidFill>
                <a:srgbClr val="FF0000"/>
              </a:solidFill>
              <a:latin typeface="Raleway"/>
              <a:ea typeface="Raleway"/>
              <a:cs typeface="Raleway"/>
              <a:sym typeface="Raleway"/>
            </a:endParaRPr>
          </a:p>
          <a:p>
            <a:pPr marL="114300" lvl="0" rtl="0">
              <a:spcBef>
                <a:spcPts val="0"/>
              </a:spcBef>
              <a:spcAft>
                <a:spcPts val="0"/>
              </a:spcAft>
              <a:buClr>
                <a:schemeClr val="dk1"/>
              </a:buClr>
              <a:buSzPts val="1800"/>
            </a:pPr>
            <a:endParaRPr lang="en-GB" sz="1800" dirty="0">
              <a:solidFill>
                <a:srgbClr val="FF0000"/>
              </a:solidFill>
              <a:latin typeface="Raleway"/>
              <a:ea typeface="Raleway"/>
              <a:cs typeface="Raleway"/>
              <a:sym typeface="Raleway"/>
            </a:endParaRPr>
          </a:p>
          <a:p>
            <a:pPr marL="457200" lvl="0" indent="-342900">
              <a:buClr>
                <a:schemeClr val="dk1"/>
              </a:buClr>
              <a:buSzPts val="1800"/>
              <a:buFont typeface="Raleway"/>
              <a:buChar char="●"/>
            </a:pPr>
            <a:r>
              <a:rPr lang="en-GB" sz="1800" dirty="0">
                <a:latin typeface="Raleway"/>
                <a:ea typeface="Raleway"/>
                <a:cs typeface="Raleway"/>
                <a:sym typeface="Raleway"/>
              </a:rPr>
              <a:t>Do they escalate to IR for further investigation</a:t>
            </a:r>
            <a:r>
              <a:rPr lang="en-GB" sz="1800" dirty="0" smtClean="0">
                <a:latin typeface="Raleway"/>
                <a:ea typeface="Raleway"/>
                <a:cs typeface="Raleway"/>
                <a:sym typeface="Raleway"/>
              </a:rPr>
              <a:t>?</a:t>
            </a:r>
            <a:endParaRPr lang="en-GB" sz="1800" dirty="0">
              <a:latin typeface="Raleway"/>
              <a:ea typeface="Raleway"/>
              <a:cs typeface="Raleway"/>
              <a:sym typeface="Raleway"/>
            </a:endParaRPr>
          </a:p>
          <a:p>
            <a:pPr marL="457200" lvl="0" indent="-342900">
              <a:buClr>
                <a:schemeClr val="dk1"/>
              </a:buClr>
              <a:buSzPts val="1800"/>
              <a:buFont typeface="Raleway"/>
              <a:buChar char="●"/>
            </a:pPr>
            <a:r>
              <a:rPr lang="en-GB" sz="1800" dirty="0">
                <a:latin typeface="Raleway"/>
                <a:ea typeface="Raleway"/>
                <a:cs typeface="Raleway"/>
                <a:sym typeface="Raleway"/>
              </a:rPr>
              <a:t>Can your IR start investigation without a confirmed incident</a:t>
            </a:r>
            <a:r>
              <a:rPr lang="en-GB" sz="1800" dirty="0" smtClean="0">
                <a:latin typeface="Raleway"/>
                <a:ea typeface="Raleway"/>
                <a:cs typeface="Raleway"/>
                <a:sym typeface="Raleway"/>
              </a:rPr>
              <a:t>?</a:t>
            </a:r>
            <a:endParaRPr lang="en-GB" sz="1800" dirty="0">
              <a:latin typeface="Raleway"/>
              <a:ea typeface="Raleway"/>
              <a:cs typeface="Raleway"/>
              <a:sym typeface="Raleway"/>
            </a:endParaRPr>
          </a:p>
          <a:p>
            <a:pPr marL="457200" lvl="0" indent="-342900">
              <a:buClr>
                <a:schemeClr val="dk1"/>
              </a:buClr>
              <a:buSzPts val="1800"/>
              <a:buFont typeface="Raleway"/>
              <a:buChar char="●"/>
            </a:pPr>
            <a:r>
              <a:rPr lang="en-GB" sz="1800" dirty="0">
                <a:latin typeface="Raleway"/>
                <a:ea typeface="Raleway"/>
                <a:cs typeface="Raleway"/>
                <a:sym typeface="Raleway"/>
              </a:rPr>
              <a:t>Will this overload your </a:t>
            </a:r>
            <a:r>
              <a:rPr lang="en-GB" sz="1800" dirty="0" smtClean="0">
                <a:latin typeface="Raleway"/>
                <a:ea typeface="Raleway"/>
                <a:cs typeface="Raleway"/>
                <a:sym typeface="Raleway"/>
              </a:rPr>
              <a:t>IR?</a:t>
            </a:r>
            <a:endParaRPr sz="1800" dirty="0">
              <a:latin typeface="Raleway"/>
              <a:ea typeface="Raleway"/>
              <a:cs typeface="Raleway"/>
              <a:sym typeface="Raleway"/>
            </a:endParaRPr>
          </a:p>
        </p:txBody>
      </p:sp>
      <p:sp>
        <p:nvSpPr>
          <p:cNvPr id="4" name="Shape 92"/>
          <p:cNvSpPr txBox="1">
            <a:spLocks/>
          </p:cNvSpPr>
          <p:nvPr/>
        </p:nvSpPr>
        <p:spPr>
          <a:xfrm>
            <a:off x="483840" y="112739"/>
            <a:ext cx="8258700" cy="7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pPr>
              <a:spcAft>
                <a:spcPts val="1600"/>
              </a:spcAft>
            </a:pPr>
            <a:r>
              <a:rPr lang="en-GB" sz="3600" dirty="0" smtClean="0">
                <a:solidFill>
                  <a:schemeClr val="dk1"/>
                </a:solidFill>
              </a:rPr>
              <a:t>What problem are we trying to solve?</a:t>
            </a:r>
            <a:endParaRPr lang="en-GB"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283100" y="1637825"/>
            <a:ext cx="8631600" cy="290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800" dirty="0">
              <a:solidFill>
                <a:schemeClr val="accent5"/>
              </a:solidFill>
            </a:endParaRPr>
          </a:p>
          <a:p>
            <a:pPr marL="0" lvl="0" indent="0" rtl="0">
              <a:spcBef>
                <a:spcPts val="0"/>
              </a:spcBef>
              <a:spcAft>
                <a:spcPts val="0"/>
              </a:spcAft>
              <a:buNone/>
            </a:pPr>
            <a:r>
              <a:rPr lang="en" sz="1800" dirty="0">
                <a:solidFill>
                  <a:schemeClr val="accent5"/>
                </a:solidFill>
              </a:rPr>
              <a:t>SQL powered operating system instrumentation, </a:t>
            </a:r>
            <a:r>
              <a:rPr lang="en" sz="1800" dirty="0" smtClean="0">
                <a:solidFill>
                  <a:schemeClr val="accent5"/>
                </a:solidFill>
              </a:rPr>
              <a:t>monitoring</a:t>
            </a:r>
            <a:br>
              <a:rPr lang="en" sz="1800" dirty="0" smtClean="0">
                <a:solidFill>
                  <a:schemeClr val="accent5"/>
                </a:solidFill>
              </a:rPr>
            </a:br>
            <a:r>
              <a:rPr lang="en" sz="1800" dirty="0" smtClean="0">
                <a:solidFill>
                  <a:schemeClr val="accent5"/>
                </a:solidFill>
              </a:rPr>
              <a:t>and </a:t>
            </a:r>
            <a:r>
              <a:rPr lang="en" sz="1800" dirty="0">
                <a:solidFill>
                  <a:schemeClr val="accent5"/>
                </a:solidFill>
              </a:rPr>
              <a:t>analytics.</a:t>
            </a:r>
            <a:endParaRPr sz="1800" dirty="0">
              <a:solidFill>
                <a:schemeClr val="accent5"/>
              </a:solidFill>
            </a:endParaRPr>
          </a:p>
          <a:p>
            <a:pPr marL="0" lvl="0" indent="0" rtl="0">
              <a:spcBef>
                <a:spcPts val="0"/>
              </a:spcBef>
              <a:spcAft>
                <a:spcPts val="0"/>
              </a:spcAft>
              <a:buNone/>
            </a:pPr>
            <a:endParaRPr sz="1800" dirty="0">
              <a:solidFill>
                <a:schemeClr val="accent5"/>
              </a:solidFill>
            </a:endParaRPr>
          </a:p>
          <a:p>
            <a:pPr marL="0" lvl="0" indent="0" rtl="0">
              <a:spcBef>
                <a:spcPts val="0"/>
              </a:spcBef>
              <a:spcAft>
                <a:spcPts val="0"/>
              </a:spcAft>
              <a:buNone/>
            </a:pPr>
            <a:r>
              <a:rPr lang="en" sz="1800" dirty="0">
                <a:solidFill>
                  <a:schemeClr val="accent5"/>
                </a:solidFill>
              </a:rPr>
              <a:t>Released </a:t>
            </a:r>
            <a:r>
              <a:rPr lang="en" sz="1800" dirty="0">
                <a:solidFill>
                  <a:srgbClr val="FB8C00"/>
                </a:solidFill>
              </a:rPr>
              <a:t>under</a:t>
            </a:r>
            <a:r>
              <a:rPr lang="en" sz="1800" dirty="0">
                <a:solidFill>
                  <a:schemeClr val="accent5"/>
                </a:solidFill>
              </a:rPr>
              <a:t> apache license.</a:t>
            </a:r>
            <a:endParaRPr sz="1800" dirty="0">
              <a:solidFill>
                <a:schemeClr val="accent5"/>
              </a:solidFill>
            </a:endParaRPr>
          </a:p>
          <a:p>
            <a:pPr marL="0" lvl="0" indent="0" rtl="0">
              <a:spcBef>
                <a:spcPts val="0"/>
              </a:spcBef>
              <a:spcAft>
                <a:spcPts val="0"/>
              </a:spcAft>
              <a:buNone/>
            </a:pPr>
            <a:endParaRPr sz="1800" dirty="0">
              <a:solidFill>
                <a:schemeClr val="accent5"/>
              </a:solidFill>
            </a:endParaRPr>
          </a:p>
          <a:p>
            <a:pPr marL="0" lvl="0" indent="0" rtl="0">
              <a:spcBef>
                <a:spcPts val="0"/>
              </a:spcBef>
              <a:spcAft>
                <a:spcPts val="0"/>
              </a:spcAft>
              <a:buNone/>
            </a:pPr>
            <a:r>
              <a:rPr lang="en" sz="1800" dirty="0">
                <a:solidFill>
                  <a:schemeClr val="accent5"/>
                </a:solidFill>
              </a:rPr>
              <a:t>Windows, macOS, CentOS, FreeBSD, and almost every Linux OS released since 2011 are supported with no dependencies. </a:t>
            </a:r>
            <a:endParaRPr sz="1800" dirty="0">
              <a:solidFill>
                <a:schemeClr val="accent5"/>
              </a:solidFill>
            </a:endParaRPr>
          </a:p>
          <a:p>
            <a:pPr marL="0" lvl="0" indent="0" rtl="0">
              <a:spcBef>
                <a:spcPts val="0"/>
              </a:spcBef>
              <a:spcAft>
                <a:spcPts val="0"/>
              </a:spcAft>
              <a:buNone/>
            </a:pPr>
            <a:endParaRPr sz="1800" dirty="0">
              <a:solidFill>
                <a:schemeClr val="accent5"/>
              </a:solidFill>
            </a:endParaRPr>
          </a:p>
          <a:p>
            <a:pPr marL="0" lvl="0" indent="0" rtl="0">
              <a:spcBef>
                <a:spcPts val="0"/>
              </a:spcBef>
              <a:spcAft>
                <a:spcPts val="0"/>
              </a:spcAft>
              <a:buNone/>
            </a:pPr>
            <a:r>
              <a:rPr lang="en" sz="1800" dirty="0">
                <a:solidFill>
                  <a:schemeClr val="accent5"/>
                </a:solidFill>
              </a:rPr>
              <a:t>Can be used for DEVOPS compliance and Security. </a:t>
            </a:r>
            <a:endParaRPr sz="1800" dirty="0">
              <a:solidFill>
                <a:schemeClr val="accent5"/>
              </a:solidFill>
            </a:endParaRPr>
          </a:p>
        </p:txBody>
      </p:sp>
      <p:grpSp>
        <p:nvGrpSpPr>
          <p:cNvPr id="99" name="Shape 99"/>
          <p:cNvGrpSpPr/>
          <p:nvPr/>
        </p:nvGrpSpPr>
        <p:grpSpPr>
          <a:xfrm>
            <a:off x="6855012" y="99302"/>
            <a:ext cx="2239111" cy="2815694"/>
            <a:chOff x="6803275" y="395363"/>
            <a:chExt cx="2212050" cy="2537076"/>
          </a:xfrm>
        </p:grpSpPr>
        <p:pic>
          <p:nvPicPr>
            <p:cNvPr id="100" name="Shape 100"/>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01" name="Shape 101"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02" name="Shape 102"/>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b="1" u="sng">
                  <a:solidFill>
                    <a:schemeClr val="hlink"/>
                  </a:solidFill>
                  <a:latin typeface="Raleway"/>
                  <a:ea typeface="Raleway"/>
                  <a:cs typeface="Raleway"/>
                  <a:sym typeface="Raleway"/>
                  <a:hlinkClick r:id="rId5"/>
                </a:rPr>
                <a:t>http://osquery.io/</a:t>
              </a:r>
              <a:endParaRPr sz="120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a:solidFill>
                    <a:schemeClr val="hlink"/>
                  </a:solidFill>
                  <a:latin typeface="Raleway"/>
                  <a:ea typeface="Raleway"/>
                  <a:cs typeface="Raleway"/>
                  <a:sym typeface="Raleway"/>
                  <a:hlinkClick r:id="rId6"/>
                </a:rPr>
                <a:t>https://github.com/facebook/osquery</a:t>
              </a:r>
              <a:endParaRPr sz="1200">
                <a:solidFill>
                  <a:schemeClr val="dk2"/>
                </a:solidFill>
                <a:latin typeface="Raleway"/>
                <a:ea typeface="Raleway"/>
                <a:cs typeface="Raleway"/>
                <a:sym typeface="Raleway"/>
              </a:endParaRPr>
            </a:p>
            <a:p>
              <a:pPr marL="0" lvl="0" indent="0" rtl="0">
                <a:spcBef>
                  <a:spcPts val="800"/>
                </a:spcBef>
                <a:spcAft>
                  <a:spcPts val="0"/>
                </a:spcAft>
                <a:buClr>
                  <a:schemeClr val="dk2"/>
                </a:buClr>
                <a:buSzPts val="1100"/>
                <a:buFont typeface="Arial"/>
                <a:buNone/>
              </a:pPr>
              <a:r>
                <a:rPr lang="en" sz="1200" u="sng">
                  <a:solidFill>
                    <a:schemeClr val="hlink"/>
                  </a:solidFill>
                  <a:latin typeface="Raleway"/>
                  <a:ea typeface="Raleway"/>
                  <a:cs typeface="Raleway"/>
                  <a:sym typeface="Raleway"/>
                  <a:hlinkClick r:id="rId7"/>
                </a:rPr>
                <a:t>https://osquery.readthedocs.io/en/stable/</a:t>
              </a:r>
              <a:endParaRPr sz="1200">
                <a:solidFill>
                  <a:schemeClr val="dk2"/>
                </a:solidFill>
                <a:latin typeface="Raleway"/>
                <a:ea typeface="Raleway"/>
                <a:cs typeface="Raleway"/>
                <a:sym typeface="Raleway"/>
              </a:endParaRPr>
            </a:p>
            <a:p>
              <a:pPr marL="0" lvl="0" indent="0" rtl="0">
                <a:spcBef>
                  <a:spcPts val="800"/>
                </a:spcBef>
                <a:spcAft>
                  <a:spcPts val="800"/>
                </a:spcAft>
                <a:buClr>
                  <a:schemeClr val="dk2"/>
                </a:buClr>
                <a:buSzPts val="1100"/>
                <a:buFont typeface="Arial"/>
                <a:buNone/>
              </a:pPr>
              <a:endParaRPr sz="1200">
                <a:solidFill>
                  <a:schemeClr val="dk2"/>
                </a:solidFill>
                <a:latin typeface="Raleway"/>
                <a:ea typeface="Raleway"/>
                <a:cs typeface="Raleway"/>
                <a:sym typeface="Raleway"/>
              </a:endParaRPr>
            </a:p>
          </p:txBody>
        </p:sp>
      </p:grpSp>
      <p:sp>
        <p:nvSpPr>
          <p:cNvPr id="103" name="Shape 103"/>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4800" b="1">
                <a:solidFill>
                  <a:schemeClr val="accent5"/>
                </a:solidFill>
                <a:latin typeface="Raleway"/>
                <a:ea typeface="Raleway"/>
                <a:cs typeface="Raleway"/>
                <a:sym typeface="Raleway"/>
              </a:rPr>
              <a:t>Osquery 101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chemeClr val="dk1"/>
                </a:solidFill>
              </a:rPr>
              <a:t>What it look like?</a:t>
            </a:r>
            <a:endParaRPr sz="2400"/>
          </a:p>
        </p:txBody>
      </p:sp>
      <p:pic>
        <p:nvPicPr>
          <p:cNvPr id="3" name="Picture 2"/>
          <p:cNvPicPr>
            <a:picLocks noChangeAspect="1"/>
          </p:cNvPicPr>
          <p:nvPr/>
        </p:nvPicPr>
        <p:blipFill>
          <a:blip r:embed="rId3"/>
          <a:stretch>
            <a:fillRect/>
          </a:stretch>
        </p:blipFill>
        <p:spPr>
          <a:xfrm>
            <a:off x="646670" y="951470"/>
            <a:ext cx="8270789" cy="4010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114" name="Shape 114"/>
          <p:cNvGrpSpPr/>
          <p:nvPr/>
        </p:nvGrpSpPr>
        <p:grpSpPr>
          <a:xfrm>
            <a:off x="6781388" y="366127"/>
            <a:ext cx="2212050" cy="3003149"/>
            <a:chOff x="6803275" y="395363"/>
            <a:chExt cx="2212050" cy="2537076"/>
          </a:xfrm>
        </p:grpSpPr>
        <p:pic>
          <p:nvPicPr>
            <p:cNvPr id="115" name="Shape 11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116" name="Shape 116"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117" name="Shape 117"/>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2"/>
                </a:buClr>
                <a:buSzPts val="1100"/>
                <a:buFont typeface="Arial"/>
                <a:buNone/>
              </a:pPr>
              <a:r>
                <a:rPr lang="en" b="1" dirty="0">
                  <a:solidFill>
                    <a:schemeClr val="dk1"/>
                  </a:solidFill>
                  <a:latin typeface="Raleway"/>
                  <a:ea typeface="Raleway"/>
                  <a:cs typeface="Raleway"/>
                  <a:sym typeface="Raleway"/>
                </a:rPr>
                <a:t>Tip</a:t>
              </a:r>
              <a:endParaRPr b="1" dirty="0">
                <a:solidFill>
                  <a:schemeClr val="dk1"/>
                </a:solidFill>
                <a:latin typeface="Raleway"/>
                <a:ea typeface="Raleway"/>
                <a:cs typeface="Raleway"/>
                <a:sym typeface="Raleway"/>
              </a:endParaRPr>
            </a:p>
            <a:p>
              <a:pPr lvl="0">
                <a:spcBef>
                  <a:spcPts val="800"/>
                </a:spcBef>
                <a:buClr>
                  <a:schemeClr val="dk2"/>
                </a:buClr>
                <a:buSzPts val="1100"/>
              </a:pPr>
              <a:r>
                <a:rPr lang="en-US" b="1" u="sng" dirty="0">
                  <a:solidFill>
                    <a:schemeClr val="hlink"/>
                  </a:solidFill>
                  <a:latin typeface="Raleway"/>
                  <a:ea typeface="Raleway"/>
                  <a:cs typeface="Raleway"/>
                  <a:sym typeface="Raleway"/>
                  <a:hlinkClick r:id="rId5"/>
                </a:rPr>
                <a:t>https://osquery.readthedocs.io/en/stable/introduction/sql</a:t>
              </a:r>
              <a:r>
                <a:rPr lang="en-US" b="1" u="sng" dirty="0" smtClean="0">
                  <a:solidFill>
                    <a:schemeClr val="hlink"/>
                  </a:solidFill>
                  <a:latin typeface="Raleway"/>
                  <a:ea typeface="Raleway"/>
                  <a:cs typeface="Raleway"/>
                  <a:sym typeface="Raleway"/>
                  <a:hlinkClick r:id="rId5"/>
                </a:rPr>
                <a:t>/</a:t>
              </a:r>
              <a:endParaRPr lang="en-US" b="1" u="sng" dirty="0" smtClean="0">
                <a:solidFill>
                  <a:schemeClr val="hlink"/>
                </a:solidFill>
                <a:latin typeface="Raleway"/>
                <a:ea typeface="Raleway"/>
                <a:cs typeface="Raleway"/>
                <a:sym typeface="Raleway"/>
              </a:endParaRPr>
            </a:p>
            <a:p>
              <a:pPr lvl="0">
                <a:spcBef>
                  <a:spcPts val="800"/>
                </a:spcBef>
                <a:buClr>
                  <a:schemeClr val="dk2"/>
                </a:buClr>
                <a:buSzPts val="1100"/>
              </a:pPr>
              <a:r>
                <a:rPr lang="en-US" sz="1200" dirty="0">
                  <a:solidFill>
                    <a:schemeClr val="dk2"/>
                  </a:solidFill>
                  <a:latin typeface="Raleway"/>
                  <a:ea typeface="Raleway"/>
                  <a:cs typeface="Raleway"/>
                  <a:sym typeface="Raleway"/>
                  <a:hlinkClick r:id="rId6"/>
                </a:rPr>
                <a:t>https://</a:t>
              </a:r>
              <a:r>
                <a:rPr lang="en-US" sz="1200" dirty="0" smtClean="0">
                  <a:solidFill>
                    <a:schemeClr val="dk2"/>
                  </a:solidFill>
                  <a:latin typeface="Raleway"/>
                  <a:ea typeface="Raleway"/>
                  <a:cs typeface="Raleway"/>
                  <a:sym typeface="Raleway"/>
                  <a:hlinkClick r:id="rId6"/>
                </a:rPr>
                <a:t>github.com/facebook/osquery/releases</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endParaRPr sz="1200" dirty="0">
                <a:solidFill>
                  <a:schemeClr val="dk2"/>
                </a:solidFill>
                <a:latin typeface="Raleway"/>
                <a:ea typeface="Raleway"/>
                <a:cs typeface="Raleway"/>
                <a:sym typeface="Raleway"/>
              </a:endParaRPr>
            </a:p>
          </p:txBody>
        </p:sp>
      </p:grpSp>
      <p:sp>
        <p:nvSpPr>
          <p:cNvPr id="118" name="Shape 118"/>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chemeClr val="accent5"/>
                </a:solidFill>
                <a:latin typeface="Raleway"/>
                <a:ea typeface="Raleway"/>
                <a:cs typeface="Raleway"/>
                <a:sym typeface="Raleway"/>
              </a:rPr>
              <a:t>Using it : Osqueryi</a:t>
            </a:r>
            <a:endParaRPr sz="2400"/>
          </a:p>
        </p:txBody>
      </p:sp>
      <p:pic>
        <p:nvPicPr>
          <p:cNvPr id="119" name="Shape 119"/>
          <p:cNvPicPr preferRelativeResize="0"/>
          <p:nvPr/>
        </p:nvPicPr>
        <p:blipFill>
          <a:blip r:embed="rId7">
            <a:alphaModFix/>
          </a:blip>
          <a:stretch>
            <a:fillRect/>
          </a:stretch>
        </p:blipFill>
        <p:spPr>
          <a:xfrm>
            <a:off x="174824" y="1269774"/>
            <a:ext cx="4372551" cy="1417000"/>
          </a:xfrm>
          <a:prstGeom prst="rect">
            <a:avLst/>
          </a:prstGeom>
          <a:noFill/>
          <a:ln>
            <a:noFill/>
          </a:ln>
        </p:spPr>
      </p:pic>
      <p:sp>
        <p:nvSpPr>
          <p:cNvPr id="120" name="Shape 120"/>
          <p:cNvSpPr txBox="1"/>
          <p:nvPr/>
        </p:nvSpPr>
        <p:spPr>
          <a:xfrm>
            <a:off x="455977" y="2771054"/>
            <a:ext cx="5299800" cy="2122221"/>
          </a:xfrm>
          <a:prstGeom prst="rect">
            <a:avLst/>
          </a:prstGeom>
          <a:noFill/>
          <a:ln>
            <a:noFill/>
          </a:ln>
        </p:spPr>
        <p:txBody>
          <a:bodyPr spcFirstLastPara="1" wrap="square" lIns="91425" tIns="91425" rIns="91425" bIns="91425" anchor="t" anchorCtr="0">
            <a:noAutofit/>
          </a:bodyPr>
          <a:lstStyle/>
          <a:p>
            <a:pPr marL="457200" lvl="0" indent="-298450" rtl="0">
              <a:lnSpc>
                <a:spcPct val="115000"/>
              </a:lnSpc>
              <a:spcBef>
                <a:spcPts val="0"/>
              </a:spcBef>
              <a:spcAft>
                <a:spcPts val="0"/>
              </a:spcAft>
              <a:buClr>
                <a:srgbClr val="FFD966"/>
              </a:buClr>
              <a:buSzPts val="1100"/>
              <a:buChar char="●"/>
            </a:pPr>
            <a:r>
              <a:rPr lang="en" dirty="0">
                <a:solidFill>
                  <a:srgbClr val="FB8C00"/>
                </a:solidFill>
              </a:rPr>
              <a:t>to list all tables: .tables</a:t>
            </a:r>
            <a:endParaRPr dirty="0">
              <a:solidFill>
                <a:srgbClr val="FB8C00"/>
              </a:solidFill>
            </a:endParaRPr>
          </a:p>
          <a:p>
            <a:pPr marL="457200" lvl="0" indent="-298450" rtl="0">
              <a:lnSpc>
                <a:spcPct val="115000"/>
              </a:lnSpc>
              <a:spcBef>
                <a:spcPts val="0"/>
              </a:spcBef>
              <a:spcAft>
                <a:spcPts val="0"/>
              </a:spcAft>
              <a:buClr>
                <a:srgbClr val="FFD966"/>
              </a:buClr>
              <a:buSzPts val="1100"/>
              <a:buChar char="●"/>
            </a:pPr>
            <a:r>
              <a:rPr lang="en" dirty="0">
                <a:solidFill>
                  <a:srgbClr val="FB8C00"/>
                </a:solidFill>
              </a:rPr>
              <a:t>to list the schema (columns, types) of a specific table: .schema table_name or pragma table_info(table_name); for more details</a:t>
            </a:r>
            <a:endParaRPr dirty="0">
              <a:solidFill>
                <a:srgbClr val="FB8C00"/>
              </a:solidFill>
            </a:endParaRPr>
          </a:p>
          <a:p>
            <a:pPr marL="457200" lvl="0" indent="-298450" rtl="0">
              <a:lnSpc>
                <a:spcPct val="115000"/>
              </a:lnSpc>
              <a:spcBef>
                <a:spcPts val="0"/>
              </a:spcBef>
              <a:spcAft>
                <a:spcPts val="0"/>
              </a:spcAft>
              <a:buClr>
                <a:srgbClr val="FFD966"/>
              </a:buClr>
              <a:buSzPts val="1100"/>
              <a:buChar char="●"/>
            </a:pPr>
            <a:r>
              <a:rPr lang="en" dirty="0">
                <a:solidFill>
                  <a:srgbClr val="FB8C00"/>
                </a:solidFill>
              </a:rPr>
              <a:t>to list all available commands: .help</a:t>
            </a:r>
            <a:endParaRPr dirty="0">
              <a:solidFill>
                <a:srgbClr val="FB8C00"/>
              </a:solidFill>
            </a:endParaRPr>
          </a:p>
          <a:p>
            <a:pPr marL="457200" lvl="0" indent="-298450" rtl="0">
              <a:lnSpc>
                <a:spcPct val="115000"/>
              </a:lnSpc>
              <a:spcBef>
                <a:spcPts val="0"/>
              </a:spcBef>
              <a:spcAft>
                <a:spcPts val="0"/>
              </a:spcAft>
              <a:buClr>
                <a:srgbClr val="FFD966"/>
              </a:buClr>
              <a:buSzPts val="1100"/>
              <a:buChar char="●"/>
            </a:pPr>
            <a:r>
              <a:rPr lang="en" dirty="0">
                <a:solidFill>
                  <a:srgbClr val="FB8C00"/>
                </a:solidFill>
              </a:rPr>
              <a:t>to exit the console: .exit or ^D</a:t>
            </a:r>
            <a:endParaRPr dirty="0">
              <a:solidFill>
                <a:srgbClr val="FB8C00"/>
              </a:solidFill>
            </a:endParaRPr>
          </a:p>
          <a:p>
            <a:pPr marL="0" lvl="0" indent="0">
              <a:spcBef>
                <a:spcPts val="0"/>
              </a:spcBef>
              <a:spcAft>
                <a:spcPts val="0"/>
              </a:spcAft>
              <a:buNone/>
            </a:pPr>
            <a:endParaRPr dirty="0">
              <a:solidFill>
                <a:srgbClr val="FB8C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idx="4294967295"/>
          </p:nvPr>
        </p:nvSpPr>
        <p:spPr>
          <a:xfrm>
            <a:off x="0" y="315913"/>
            <a:ext cx="8258175" cy="7683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sz="3600">
                <a:solidFill>
                  <a:schemeClr val="dk1"/>
                </a:solidFill>
              </a:rPr>
              <a:t>Let’s play queries! </a:t>
            </a:r>
            <a:endParaRPr sz="2400"/>
          </a:p>
        </p:txBody>
      </p:sp>
      <p:pic>
        <p:nvPicPr>
          <p:cNvPr id="127" name="Shape 127"/>
          <p:cNvPicPr preferRelativeResize="0"/>
          <p:nvPr/>
        </p:nvPicPr>
        <p:blipFill>
          <a:blip r:embed="rId3">
            <a:alphaModFix/>
          </a:blip>
          <a:stretch>
            <a:fillRect/>
          </a:stretch>
        </p:blipFill>
        <p:spPr>
          <a:xfrm>
            <a:off x="442650" y="1084500"/>
            <a:ext cx="8612424" cy="405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6" name="Shape 136"/>
          <p:cNvSpPr txBox="1"/>
          <p:nvPr/>
        </p:nvSpPr>
        <p:spPr>
          <a:xfrm>
            <a:off x="174825" y="690100"/>
            <a:ext cx="5299800" cy="6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2400" dirty="0"/>
          </a:p>
        </p:txBody>
      </p:sp>
      <p:sp>
        <p:nvSpPr>
          <p:cNvPr id="10" name="Rectangle 4"/>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184731" y="156764"/>
            <a:ext cx="5131014" cy="4584109"/>
          </a:xfrm>
          <a:prstGeom prst="rect">
            <a:avLst/>
          </a:prstGeom>
        </p:spPr>
      </p:pic>
      <p:grpSp>
        <p:nvGrpSpPr>
          <p:cNvPr id="11" name="Shape 132"/>
          <p:cNvGrpSpPr/>
          <p:nvPr/>
        </p:nvGrpSpPr>
        <p:grpSpPr>
          <a:xfrm>
            <a:off x="5511113" y="43934"/>
            <a:ext cx="3638215" cy="1513017"/>
            <a:chOff x="6803275" y="395363"/>
            <a:chExt cx="2212050" cy="2537076"/>
          </a:xfrm>
        </p:grpSpPr>
        <p:pic>
          <p:nvPicPr>
            <p:cNvPr id="12" name="Shape 13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id="14" name="Shape 134" descr="Piece of duct tape sticking a note to the slide"/>
            <p:cNvPicPr preferRelativeResize="0"/>
            <p:nvPr/>
          </p:nvPicPr>
          <p:blipFill rotWithShape="1">
            <a:blip r:embed="rId5">
              <a:alphaModFix/>
            </a:blip>
            <a:srcRect l="9244" t="5926" r="2118" b="10011"/>
            <a:stretch/>
          </p:blipFill>
          <p:spPr>
            <a:xfrm rot="154826">
              <a:off x="7370663" y="419419"/>
              <a:ext cx="1077273" cy="382687"/>
            </a:xfrm>
            <a:prstGeom prst="rect">
              <a:avLst/>
            </a:prstGeom>
            <a:noFill/>
            <a:ln>
              <a:noFill/>
            </a:ln>
          </p:spPr>
        </p:pic>
        <p:sp>
          <p:nvSpPr>
            <p:cNvPr id="15" name="Shape 135"/>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lvl="0">
                <a:spcBef>
                  <a:spcPts val="800"/>
                </a:spcBef>
                <a:buClr>
                  <a:schemeClr val="dk2"/>
                </a:buClr>
                <a:buSzPts val="1100"/>
              </a:pPr>
              <a:r>
                <a:rPr lang="en" sz="1200" b="1" dirty="0" smtClean="0">
                  <a:solidFill>
                    <a:schemeClr val="dk1"/>
                  </a:solidFill>
                  <a:latin typeface="Raleway"/>
                  <a:ea typeface="Raleway"/>
                  <a:cs typeface="Raleway"/>
                  <a:sym typeface="Raleway"/>
                </a:rPr>
                <a:t>Tip</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r>
                <a:rPr lang="en-US" sz="1200" dirty="0">
                  <a:solidFill>
                    <a:schemeClr val="dk2"/>
                  </a:solidFill>
                  <a:latin typeface="Raleway"/>
                  <a:ea typeface="Raleway"/>
                  <a:cs typeface="Raleway"/>
                  <a:sym typeface="Raleway"/>
                  <a:hlinkClick r:id="rId6"/>
                </a:rPr>
                <a:t>https://www.bleepingcomputer.com/news/security/eight-chrome-extensions-hijacked-to-deliver-malicious-code-to-4-8-million-users</a:t>
              </a:r>
              <a:r>
                <a:rPr lang="en-US" sz="1200" dirty="0" smtClean="0">
                  <a:solidFill>
                    <a:schemeClr val="dk2"/>
                  </a:solidFill>
                  <a:latin typeface="Raleway"/>
                  <a:ea typeface="Raleway"/>
                  <a:cs typeface="Raleway"/>
                  <a:sym typeface="Raleway"/>
                  <a:hlinkClick r:id="rId6"/>
                </a:rPr>
                <a:t>/</a:t>
              </a:r>
              <a:endParaRPr lang="en-US" sz="1200" dirty="0" smtClean="0">
                <a:solidFill>
                  <a:schemeClr val="dk2"/>
                </a:solidFill>
                <a:latin typeface="Raleway"/>
                <a:ea typeface="Raleway"/>
                <a:cs typeface="Raleway"/>
                <a:sym typeface="Raleway"/>
              </a:endParaRPr>
            </a:p>
            <a:p>
              <a:pPr lvl="0">
                <a:spcBef>
                  <a:spcPts val="800"/>
                </a:spcBef>
                <a:buClr>
                  <a:schemeClr val="dk2"/>
                </a:buClr>
                <a:buSzPts val="1100"/>
              </a:pPr>
              <a:endParaRPr sz="1200" dirty="0">
                <a:solidFill>
                  <a:schemeClr val="dk2"/>
                </a:solidFill>
                <a:latin typeface="Raleway"/>
                <a:ea typeface="Raleway"/>
                <a:cs typeface="Raleway"/>
                <a:sym typeface="Raleway"/>
              </a:endParaRPr>
            </a:p>
          </p:txBody>
        </p:sp>
      </p:grpSp>
    </p:spTree>
    <p:extLst>
      <p:ext uri="{BB962C8B-B14F-4D97-AF65-F5344CB8AC3E}">
        <p14:creationId xmlns:p14="http://schemas.microsoft.com/office/powerpoint/2010/main" val="3786760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5283</TotalTime>
  <Words>519</Words>
  <Application>Microsoft Office PowerPoint</Application>
  <PresentationFormat>On-screen Show (16:9)</PresentationFormat>
  <Paragraphs>106</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Lato</vt:lpstr>
      <vt:lpstr>Lato Hairline</vt:lpstr>
      <vt:lpstr>Raleway</vt:lpstr>
      <vt:lpstr>Calibri Light</vt:lpstr>
      <vt:lpstr>Calibri</vt:lpstr>
      <vt:lpstr>Office Theme</vt:lpstr>
      <vt:lpstr>Osquery explained</vt:lpstr>
      <vt:lpstr>Thinks i’m going to talk about</vt:lpstr>
      <vt:lpstr>Git clone https://github.com/nigifabio/first-osquery (the slides are going to be there)  If hash vagrant &gt;2 /dev/null || hash –p apt-get install vagrant;  vagrant; vagrant up;  Auth: user: root password: puppet    Someone is exfiltrating data.. </vt:lpstr>
      <vt:lpstr>Which kind of people you deal with?</vt:lpstr>
      <vt:lpstr> SQL powered operating system instrumentation, monitoring and analytics.  Released under apache license.  Windows, macOS, CentOS, FreeBSD, and almost every Linux OS released since 2011 are supported with no dependencies.   Can be used for DEVOPS compliance and Security. </vt:lpstr>
      <vt:lpstr>What it look like?</vt:lpstr>
      <vt:lpstr>PowerPoint Presentation</vt:lpstr>
      <vt:lpstr>Let’s play queries! </vt:lpstr>
      <vt:lpstr>PowerPoint Presentation</vt:lpstr>
      <vt:lpstr>BetternetVPN SELECT * FROM users JOIN chrome_extensions USING (uid) WHERE identifier='gjknjjomckknofjidppipffbpoekiipm';",  Chrometana SELECT * FROM users JOIN chrome_extensions USING (uid) WHERE identifier='kaicbfmipfpfpjmlbpejaoaflfdnabnc';", ... </vt:lpstr>
      <vt:lpstr>PowerPoint Presentation</vt:lpstr>
      <vt:lpstr> Find dnsmasq installed via Homebrew or MacPorts by enumerating related launchd plist:  SELECT * FROM launchd WHERE name LIKE '%dnsmasq%';  Find running Docker containers with dnsmasq in the name:  SELECT name FROM docker_containers WHERE name LIKE '%dnsmasq%';  Discover hosts that are have dnsmasq listening on localhost port 53:  SELECT DISTINCT(processes.name), process_open_sockets.local_port FROM processes JOIN  process_open_sockets USING (pid) WHERE local_port=53 AND processes.name='dnsmasq';  Find users who installed dnsmasq via Homebrew:  SELECT * FROM homebrew_packages WHERE name='dnsmasq';   </vt:lpstr>
      <vt:lpstr>PowerPoint Presentation</vt:lpstr>
      <vt:lpstr>PowerPoint Presentation</vt:lpstr>
      <vt:lpstr>PACKS: do not re-invent the wheel!</vt:lpstr>
      <vt:lpstr>Deploy strategy</vt:lpstr>
      <vt:lpstr>PowerPoint Presentation</vt:lpstr>
      <vt:lpstr>Live queries </vt:lpstr>
      <vt:lpstr>What about global log collection? Firehose on AWS </vt:lpstr>
      <vt:lpstr>PowerPoint Presentation</vt:lpstr>
      <vt:lpstr>Update and plugin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Osquery explained</dc:title>
  <dc:creator>NIGI Fabio</dc:creator>
  <cp:lastModifiedBy>NIGI Fabio</cp:lastModifiedBy>
  <cp:revision>22</cp:revision>
  <dcterms:modified xsi:type="dcterms:W3CDTF">2018-10-19T07:31:18Z</dcterms:modified>
</cp:coreProperties>
</file>